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6" r:id="rId2"/>
    <p:sldId id="287" r:id="rId3"/>
    <p:sldId id="288" r:id="rId4"/>
    <p:sldId id="289" r:id="rId5"/>
    <p:sldId id="290" r:id="rId6"/>
    <p:sldId id="305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5" autoAdjust="0"/>
    <p:restoredTop sz="94660"/>
  </p:normalViewPr>
  <p:slideViewPr>
    <p:cSldViewPr snapToGrid="0">
      <p:cViewPr varScale="1">
        <p:scale>
          <a:sx n="88" d="100"/>
          <a:sy n="88" d="100"/>
        </p:scale>
        <p:origin x="96" y="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et Searle" userId="fc21cb4a8f73502e" providerId="LiveId" clId="{D36CC99E-BB16-42DC-8B95-8768BFCF9CCC}"/>
    <pc:docChg chg="custSel delSld modSld">
      <pc:chgData name="Janet Searle" userId="fc21cb4a8f73502e" providerId="LiveId" clId="{D36CC99E-BB16-42DC-8B95-8768BFCF9CCC}" dt="2024-03-02T18:20:28.040" v="16" actId="2696"/>
      <pc:docMkLst>
        <pc:docMk/>
      </pc:docMkLst>
      <pc:sldChg chg="del">
        <pc:chgData name="Janet Searle" userId="fc21cb4a8f73502e" providerId="LiveId" clId="{D36CC99E-BB16-42DC-8B95-8768BFCF9CCC}" dt="2024-03-02T18:20:28.040" v="16" actId="2696"/>
        <pc:sldMkLst>
          <pc:docMk/>
          <pc:sldMk cId="2358696423" sldId="265"/>
        </pc:sldMkLst>
      </pc:sldChg>
      <pc:sldChg chg="delSp mod delAnim">
        <pc:chgData name="Janet Searle" userId="fc21cb4a8f73502e" providerId="LiveId" clId="{D36CC99E-BB16-42DC-8B95-8768BFCF9CCC}" dt="2024-03-02T18:17:16.868" v="1" actId="478"/>
        <pc:sldMkLst>
          <pc:docMk/>
          <pc:sldMk cId="452673038" sldId="289"/>
        </pc:sldMkLst>
        <pc:picChg chg="del">
          <ac:chgData name="Janet Searle" userId="fc21cb4a8f73502e" providerId="LiveId" clId="{D36CC99E-BB16-42DC-8B95-8768BFCF9CCC}" dt="2024-03-02T18:17:15.416" v="0" actId="478"/>
          <ac:picMkLst>
            <pc:docMk/>
            <pc:sldMk cId="452673038" sldId="289"/>
            <ac:picMk id="4" creationId="{AC0857AE-D81A-406D-99B1-20E6429070DC}"/>
          </ac:picMkLst>
        </pc:picChg>
        <pc:picChg chg="del">
          <ac:chgData name="Janet Searle" userId="fc21cb4a8f73502e" providerId="LiveId" clId="{D36CC99E-BB16-42DC-8B95-8768BFCF9CCC}" dt="2024-03-02T18:17:16.868" v="1" actId="478"/>
          <ac:picMkLst>
            <pc:docMk/>
            <pc:sldMk cId="452673038" sldId="289"/>
            <ac:picMk id="21" creationId="{9C4586F0-DA72-4252-B5BF-333D4B879AA6}"/>
          </ac:picMkLst>
        </pc:picChg>
      </pc:sldChg>
      <pc:sldChg chg="delSp mod delAnim">
        <pc:chgData name="Janet Searle" userId="fc21cb4a8f73502e" providerId="LiveId" clId="{D36CC99E-BB16-42DC-8B95-8768BFCF9CCC}" dt="2024-03-02T18:17:56.742" v="4" actId="478"/>
        <pc:sldMkLst>
          <pc:docMk/>
          <pc:sldMk cId="1464104518" sldId="293"/>
        </pc:sldMkLst>
        <pc:picChg chg="del">
          <ac:chgData name="Janet Searle" userId="fc21cb4a8f73502e" providerId="LiveId" clId="{D36CC99E-BB16-42DC-8B95-8768BFCF9CCC}" dt="2024-03-02T18:17:55.379" v="3" actId="478"/>
          <ac:picMkLst>
            <pc:docMk/>
            <pc:sldMk cId="1464104518" sldId="293"/>
            <ac:picMk id="12" creationId="{8729A921-0819-4A59-A5F1-D2B7715FCF08}"/>
          </ac:picMkLst>
        </pc:picChg>
        <pc:picChg chg="del">
          <ac:chgData name="Janet Searle" userId="fc21cb4a8f73502e" providerId="LiveId" clId="{D36CC99E-BB16-42DC-8B95-8768BFCF9CCC}" dt="2024-03-02T18:17:56.742" v="4" actId="478"/>
          <ac:picMkLst>
            <pc:docMk/>
            <pc:sldMk cId="1464104518" sldId="293"/>
            <ac:picMk id="14" creationId="{5C8C1638-B57F-4977-8656-BE646CF05AA8}"/>
          </ac:picMkLst>
        </pc:picChg>
      </pc:sldChg>
      <pc:sldChg chg="delSp mod delAnim">
        <pc:chgData name="Janet Searle" userId="fc21cb4a8f73502e" providerId="LiveId" clId="{D36CC99E-BB16-42DC-8B95-8768BFCF9CCC}" dt="2024-03-02T18:18:10.793" v="5" actId="478"/>
        <pc:sldMkLst>
          <pc:docMk/>
          <pc:sldMk cId="1392801478" sldId="294"/>
        </pc:sldMkLst>
        <pc:picChg chg="del">
          <ac:chgData name="Janet Searle" userId="fc21cb4a8f73502e" providerId="LiveId" clId="{D36CC99E-BB16-42DC-8B95-8768BFCF9CCC}" dt="2024-03-02T18:18:10.793" v="5" actId="478"/>
          <ac:picMkLst>
            <pc:docMk/>
            <pc:sldMk cId="1392801478" sldId="294"/>
            <ac:picMk id="11" creationId="{9C75474B-A76C-42BB-9235-10E4CC747221}"/>
          </ac:picMkLst>
        </pc:picChg>
      </pc:sldChg>
      <pc:sldChg chg="delSp mod delAnim">
        <pc:chgData name="Janet Searle" userId="fc21cb4a8f73502e" providerId="LiveId" clId="{D36CC99E-BB16-42DC-8B95-8768BFCF9CCC}" dt="2024-03-02T18:19:12.140" v="6" actId="478"/>
        <pc:sldMkLst>
          <pc:docMk/>
          <pc:sldMk cId="488267387" sldId="296"/>
        </pc:sldMkLst>
        <pc:picChg chg="del">
          <ac:chgData name="Janet Searle" userId="fc21cb4a8f73502e" providerId="LiveId" clId="{D36CC99E-BB16-42DC-8B95-8768BFCF9CCC}" dt="2024-03-02T18:19:12.140" v="6" actId="478"/>
          <ac:picMkLst>
            <pc:docMk/>
            <pc:sldMk cId="488267387" sldId="296"/>
            <ac:picMk id="5" creationId="{FD1E9A3A-F379-4CF4-B4ED-EDDBB7E7A79A}"/>
          </ac:picMkLst>
        </pc:picChg>
      </pc:sldChg>
      <pc:sldChg chg="delSp mod delAnim">
        <pc:chgData name="Janet Searle" userId="fc21cb4a8f73502e" providerId="LiveId" clId="{D36CC99E-BB16-42DC-8B95-8768BFCF9CCC}" dt="2024-03-02T18:19:20.623" v="7" actId="478"/>
        <pc:sldMkLst>
          <pc:docMk/>
          <pc:sldMk cId="377320090" sldId="298"/>
        </pc:sldMkLst>
        <pc:picChg chg="del">
          <ac:chgData name="Janet Searle" userId="fc21cb4a8f73502e" providerId="LiveId" clId="{D36CC99E-BB16-42DC-8B95-8768BFCF9CCC}" dt="2024-03-02T18:19:20.623" v="7" actId="478"/>
          <ac:picMkLst>
            <pc:docMk/>
            <pc:sldMk cId="377320090" sldId="298"/>
            <ac:picMk id="4" creationId="{D2701663-1A0B-417C-A19A-21747149C489}"/>
          </ac:picMkLst>
        </pc:picChg>
      </pc:sldChg>
      <pc:sldChg chg="delSp modSp mod delAnim">
        <pc:chgData name="Janet Searle" userId="fc21cb4a8f73502e" providerId="LiveId" clId="{D36CC99E-BB16-42DC-8B95-8768BFCF9CCC}" dt="2024-03-02T18:19:24.533" v="9" actId="478"/>
        <pc:sldMkLst>
          <pc:docMk/>
          <pc:sldMk cId="2634675143" sldId="299"/>
        </pc:sldMkLst>
        <pc:picChg chg="del mod">
          <ac:chgData name="Janet Searle" userId="fc21cb4a8f73502e" providerId="LiveId" clId="{D36CC99E-BB16-42DC-8B95-8768BFCF9CCC}" dt="2024-03-02T18:19:24.533" v="9" actId="478"/>
          <ac:picMkLst>
            <pc:docMk/>
            <pc:sldMk cId="2634675143" sldId="299"/>
            <ac:picMk id="9" creationId="{67218CE2-36D6-48A4-86E2-9217EB538B32}"/>
          </ac:picMkLst>
        </pc:picChg>
      </pc:sldChg>
      <pc:sldChg chg="delSp mod delAnim">
        <pc:chgData name="Janet Searle" userId="fc21cb4a8f73502e" providerId="LiveId" clId="{D36CC99E-BB16-42DC-8B95-8768BFCF9CCC}" dt="2024-03-02T18:19:28.315" v="10" actId="478"/>
        <pc:sldMkLst>
          <pc:docMk/>
          <pc:sldMk cId="2507158397" sldId="300"/>
        </pc:sldMkLst>
        <pc:picChg chg="del">
          <ac:chgData name="Janet Searle" userId="fc21cb4a8f73502e" providerId="LiveId" clId="{D36CC99E-BB16-42DC-8B95-8768BFCF9CCC}" dt="2024-03-02T18:19:28.315" v="10" actId="478"/>
          <ac:picMkLst>
            <pc:docMk/>
            <pc:sldMk cId="2507158397" sldId="300"/>
            <ac:picMk id="12" creationId="{121C1E72-52AC-471B-9940-C89A56C26ACD}"/>
          </ac:picMkLst>
        </pc:picChg>
      </pc:sldChg>
      <pc:sldChg chg="delSp mod delAnim">
        <pc:chgData name="Janet Searle" userId="fc21cb4a8f73502e" providerId="LiveId" clId="{D36CC99E-BB16-42DC-8B95-8768BFCF9CCC}" dt="2024-03-02T18:19:31.675" v="11" actId="478"/>
        <pc:sldMkLst>
          <pc:docMk/>
          <pc:sldMk cId="1749158134" sldId="301"/>
        </pc:sldMkLst>
        <pc:picChg chg="del">
          <ac:chgData name="Janet Searle" userId="fc21cb4a8f73502e" providerId="LiveId" clId="{D36CC99E-BB16-42DC-8B95-8768BFCF9CCC}" dt="2024-03-02T18:19:31.675" v="11" actId="478"/>
          <ac:picMkLst>
            <pc:docMk/>
            <pc:sldMk cId="1749158134" sldId="301"/>
            <ac:picMk id="13" creationId="{A8A1B40C-36FB-4B37-93C5-0BCCCB425989}"/>
          </ac:picMkLst>
        </pc:picChg>
      </pc:sldChg>
      <pc:sldChg chg="del">
        <pc:chgData name="Janet Searle" userId="fc21cb4a8f73502e" providerId="LiveId" clId="{D36CC99E-BB16-42DC-8B95-8768BFCF9CCC}" dt="2024-03-02T18:19:49.237" v="12" actId="2696"/>
        <pc:sldMkLst>
          <pc:docMk/>
          <pc:sldMk cId="939281940" sldId="302"/>
        </pc:sldMkLst>
      </pc:sldChg>
      <pc:sldChg chg="delSp del mod delAnim">
        <pc:chgData name="Janet Searle" userId="fc21cb4a8f73502e" providerId="LiveId" clId="{D36CC99E-BB16-42DC-8B95-8768BFCF9CCC}" dt="2024-03-02T18:20:11.474" v="14" actId="47"/>
        <pc:sldMkLst>
          <pc:docMk/>
          <pc:sldMk cId="2854033077" sldId="303"/>
        </pc:sldMkLst>
        <pc:picChg chg="del">
          <ac:chgData name="Janet Searle" userId="fc21cb4a8f73502e" providerId="LiveId" clId="{D36CC99E-BB16-42DC-8B95-8768BFCF9CCC}" dt="2024-03-02T18:19:53.183" v="13" actId="478"/>
          <ac:picMkLst>
            <pc:docMk/>
            <pc:sldMk cId="2854033077" sldId="303"/>
            <ac:picMk id="8" creationId="{61E9770F-EE3B-4DCF-8A71-51DFDA97E5BB}"/>
          </ac:picMkLst>
        </pc:picChg>
      </pc:sldChg>
      <pc:sldChg chg="del">
        <pc:chgData name="Janet Searle" userId="fc21cb4a8f73502e" providerId="LiveId" clId="{D36CC99E-BB16-42DC-8B95-8768BFCF9CCC}" dt="2024-03-02T18:20:24.012" v="15" actId="2696"/>
        <pc:sldMkLst>
          <pc:docMk/>
          <pc:sldMk cId="3249568636" sldId="304"/>
        </pc:sldMkLst>
      </pc:sldChg>
      <pc:sldChg chg="delSp mod delAnim">
        <pc:chgData name="Janet Searle" userId="fc21cb4a8f73502e" providerId="LiveId" clId="{D36CC99E-BB16-42DC-8B95-8768BFCF9CCC}" dt="2024-03-02T18:17:28.720" v="2" actId="478"/>
        <pc:sldMkLst>
          <pc:docMk/>
          <pc:sldMk cId="1683452254" sldId="305"/>
        </pc:sldMkLst>
        <pc:picChg chg="del">
          <ac:chgData name="Janet Searle" userId="fc21cb4a8f73502e" providerId="LiveId" clId="{D36CC99E-BB16-42DC-8B95-8768BFCF9CCC}" dt="2024-03-02T18:17:28.720" v="2" actId="478"/>
          <ac:picMkLst>
            <pc:docMk/>
            <pc:sldMk cId="1683452254" sldId="305"/>
            <ac:picMk id="21" creationId="{61187F8B-1443-4F9A-833F-CB32AB88D70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88A35-0A37-43A7-B6A9-62820D8AB0CD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13296-DBE2-4382-9701-0DDD5800AEB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650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5D655-5ABD-4677-AD16-9BF0390603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F67AEC-D50B-404D-94B2-BB32051355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250F8-9228-41D7-88E8-5F022BA39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E2A57-6C0E-47CD-97CE-04DD2A131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21888B-2609-44E0-9959-AD7800E1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272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9F370-C2B7-4753-9BB9-ED092F41C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C40D7D-27DC-4611-946B-6C05029F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3C6EE-B9AF-4970-9B9A-48C8A0F76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882EA4-E3BC-4303-AE08-1001062C3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582289-A0F3-414B-A1F9-17C3F84EE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2953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C5C5B8B-6C3E-45DB-AFA2-88635BF5E3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7DA2D6-4C69-4CDD-9A60-F1E863413A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447F0-1D64-4FB9-98C3-B69BB5D9E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E7DF9-AD15-43E2-BB8F-EB85D2BDE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59EF82-ABD2-49E1-BEDA-6D1E6CF0B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6486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1_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4152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yout with bulleted text">
  <p:cSld name="Layout with bulleted tex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>
            <a:spLocks noGrp="1"/>
          </p:cNvSpPr>
          <p:nvPr>
            <p:ph type="title"/>
          </p:nvPr>
        </p:nvSpPr>
        <p:spPr>
          <a:xfrm>
            <a:off x="1076326" y="263958"/>
            <a:ext cx="9060164" cy="498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 sz="36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5" name="Google Shape;25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420875" y="217793"/>
            <a:ext cx="1593196" cy="492919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9"/>
          <p:cNvSpPr txBox="1"/>
          <p:nvPr/>
        </p:nvSpPr>
        <p:spPr>
          <a:xfrm>
            <a:off x="11612192" y="6506598"/>
            <a:ext cx="499200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1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10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9"/>
          <p:cNvSpPr txBox="1">
            <a:spLocks noGrp="1"/>
          </p:cNvSpPr>
          <p:nvPr>
            <p:ph type="body" idx="1"/>
          </p:nvPr>
        </p:nvSpPr>
        <p:spPr>
          <a:xfrm>
            <a:off x="720000" y="1440000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8" name="Google Shape;28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19581" y="-90097"/>
            <a:ext cx="1872732" cy="9330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67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F339D-1411-4671-9847-82051C011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9363D-C0AE-41AB-83ED-3CCBC4A998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3CAAC3-B3D9-467B-8C14-B175CAFFD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604058-03E8-49F8-8690-F7C1E5882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A690D-4019-4FB1-9354-964992E56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962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27936-0082-4C50-B1D5-297F63311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2B700-17F7-4703-BA38-B5CABC535E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C9410C-CA58-4E6D-8D1C-0447CB509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5C9C38-CF64-4EA1-8F0B-8A8882940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694AFD-7049-4FA2-98ED-8A94FE10E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739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A4DAF-F192-4AA0-A49C-B043730F9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E80BA-8CC3-420F-AA59-DD9D7DA5DE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421A5E-2019-4303-9062-507CA25A51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41198-27F6-4511-A073-3D21EF4A9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AEA988-D955-4CD2-9E5B-A62271BE2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B4C4AB-EBCA-47C5-B407-1DF6D52F1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8128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4612D-6BE5-49C5-9CDD-466ED4530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226152-503F-4979-BCC4-954556EB3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AFB77B-B597-4AB1-926B-F1BBCCB93B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70EE63-BCDA-4B44-9169-C7F785E46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614266-BF6F-4A88-95F8-F9E1D8D1EF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73F825-C505-49FB-A2AA-D441300A4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3FDAF0-70ED-47B7-801B-63DE623B0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8A0B24-00B7-499D-BAAD-7AC2B3FA3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3311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D824-E09B-4A63-B099-37B47FF15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32FE96-ABE3-4437-9A5D-9396C1E4D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E11CDC-E4BE-44E9-B441-1F60AEAD3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A13670-E041-4491-8DE1-0606C385B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2869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1A025D-4442-4AC6-BE09-9B95FBD06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8BFF3-A6C2-4F45-8BC6-094C19D8C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1F1DB8-E80A-4ECE-9005-A7E3B8040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8120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A7A24-2E6E-48A1-8156-AB4EE5D1E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319F5-8A3B-41F8-9D5B-34265ED97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0A508B-28D2-46BF-861F-89C953BEC9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0E322D-C627-4BD7-9F50-691B3F048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FA62CD-1E66-4EAA-BE3A-3EC24BE01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471B2A-9195-4B6B-8353-804F07351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1025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28D007-82D9-45BE-AA3C-164DFCFDC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36167-E81C-4126-B938-A27755F35F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43621-A217-4FE7-8F17-F7C382A6FE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D1ED8B-1FDC-4C3E-9829-01BE50175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E63F76-A651-4F40-9DCD-2F5E5C0D7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658291-2874-47EA-B461-63A930D76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0431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5FC10C-9597-4EB0-B927-174B3A0BC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2A742E-84D0-4C5D-B523-E4EDF919A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763A1D-C3AB-4A9B-852E-51EE7B786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7184A-70E4-4C33-B86F-25A684C364B4}" type="datetimeFigureOut">
              <a:rPr lang="fr-FR" smtClean="0"/>
              <a:t>02/03/2024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133384-CCBD-4D8C-BE09-CF9F61CAD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19C23D-C2D0-4B4D-901A-BA404150C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1559B-C3A0-4600-A0BA-B018CA99184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173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607DD-6AF3-4080-B39F-6EED67C769A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08886" y="1041400"/>
            <a:ext cx="9144000" cy="2387600"/>
          </a:xfrm>
        </p:spPr>
        <p:txBody>
          <a:bodyPr/>
          <a:lstStyle/>
          <a:p>
            <a:pPr>
              <a:lnSpc>
                <a:spcPct val="114583"/>
              </a:lnSpc>
            </a:pPr>
            <a:r>
              <a:rPr lang="fr-FR" sz="4800" b="1" dirty="0">
                <a:solidFill>
                  <a:schemeClr val="dk1"/>
                </a:solidFill>
                <a:latin typeface="Arial"/>
                <a:cs typeface="Arial"/>
              </a:rPr>
              <a:t>The Conversation</a:t>
            </a:r>
          </a:p>
        </p:txBody>
      </p:sp>
    </p:spTree>
    <p:extLst>
      <p:ext uri="{BB962C8B-B14F-4D97-AF65-F5344CB8AC3E}">
        <p14:creationId xmlns:p14="http://schemas.microsoft.com/office/powerpoint/2010/main" val="3240938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18E85C-D039-0543-A385-4E1642AE7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The conversation – general tips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F1B227E-11AE-6648-8647-DCEEB312D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139252"/>
            <a:ext cx="10972800" cy="5231568"/>
          </a:xfrm>
        </p:spPr>
        <p:txBody>
          <a:bodyPr>
            <a:normAutofit fontScale="92500" lnSpcReduction="1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Make sure that your vocabulary is varied.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Make sure that you do not repeat the same words too many times.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Try to avoid using too many basic words.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Think of less common words.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Think of complex structures.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Be confident with your tenses.</a:t>
            </a:r>
          </a:p>
          <a:p>
            <a:pPr marL="5080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Develop your ideas.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92703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E81E49-5DE5-B747-8690-0A31E2113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Developing ideas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B883D8C-B931-3D45-84ED-16B99B513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7584" y="1166018"/>
            <a:ext cx="5989627" cy="4525963"/>
          </a:xfrm>
        </p:spPr>
        <p:txBody>
          <a:bodyPr>
            <a:normAutofit/>
          </a:bodyPr>
          <a:lstStyle/>
          <a:p>
            <a:pPr marL="5080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 develop your ideas, you can:</a:t>
            </a:r>
          </a:p>
          <a:p>
            <a:pPr marL="5080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use the grid we looked at earlier;</a:t>
            </a:r>
          </a:p>
          <a:p>
            <a:pPr>
              <a:buFontTx/>
              <a:buChar char="-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 indent="0">
              <a:buNone/>
            </a:pPr>
            <a:endParaRPr lang="es-ES" dirty="0"/>
          </a:p>
        </p:txBody>
      </p:sp>
      <p:graphicFrame>
        <p:nvGraphicFramePr>
          <p:cNvPr id="6" name="Tabla 10">
            <a:extLst>
              <a:ext uri="{FF2B5EF4-FFF2-40B4-BE49-F238E27FC236}">
                <a16:creationId xmlns:a16="http://schemas.microsoft.com/office/drawing/2014/main" id="{572A7866-329B-49F8-B810-37AF3D10C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769279"/>
              </p:ext>
            </p:extLst>
          </p:nvPr>
        </p:nvGraphicFramePr>
        <p:xfrm>
          <a:off x="1382609" y="2791304"/>
          <a:ext cx="3281488" cy="3547303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640744">
                  <a:extLst>
                    <a:ext uri="{9D8B030D-6E8A-4147-A177-3AD203B41FA5}">
                      <a16:colId xmlns:a16="http://schemas.microsoft.com/office/drawing/2014/main" val="661222434"/>
                    </a:ext>
                  </a:extLst>
                </a:gridCol>
                <a:gridCol w="1640744">
                  <a:extLst>
                    <a:ext uri="{9D8B030D-6E8A-4147-A177-3AD203B41FA5}">
                      <a16:colId xmlns:a16="http://schemas.microsoft.com/office/drawing/2014/main" val="2925890118"/>
                    </a:ext>
                  </a:extLst>
                </a:gridCol>
              </a:tblGrid>
              <a:tr h="1207475"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General </a:t>
                      </a:r>
                      <a:r>
                        <a:rPr lang="es-ES" sz="18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information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Positive </a:t>
                      </a:r>
                      <a:r>
                        <a:rPr lang="es-ES" sz="18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</a:t>
                      </a: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109337"/>
                  </a:ext>
                </a:extLst>
              </a:tr>
              <a:tr h="1048248"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Opinion</a:t>
                      </a:r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</a:t>
                      </a:r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another</a:t>
                      </a:r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Tense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787346"/>
                  </a:ext>
                </a:extLst>
              </a:tr>
              <a:tr h="1291580"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Negative</a:t>
                      </a:r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</a:t>
                      </a:r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people</a:t>
                      </a:r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113435"/>
                  </a:ext>
                </a:extLst>
              </a:tr>
            </a:tbl>
          </a:graphicData>
        </a:graphic>
      </p:graphicFrame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00F9E831-565D-4FBE-9EA1-8713D47C25DC}"/>
              </a:ext>
            </a:extLst>
          </p:cNvPr>
          <p:cNvSpPr txBox="1">
            <a:spLocks/>
          </p:cNvSpPr>
          <p:nvPr/>
        </p:nvSpPr>
        <p:spPr>
          <a:xfrm>
            <a:off x="6497212" y="2068079"/>
            <a:ext cx="4683240" cy="452596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45700" rtlCol="0" anchor="t" anchorCtr="0">
            <a:normAutofit/>
          </a:bodyPr>
          <a:lstStyle>
            <a:lvl1pPr marL="457200" lvl="0" indent="-406400" algn="l" defTabSz="914400" rtl="0" eaLnBrk="1" latinLnBrk="0" hangingPunct="1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81000" algn="l" defTabSz="914400" rtl="0" eaLnBrk="1" latinLnBrk="0" hangingPunct="1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42900" algn="l" defTabSz="914400" rtl="0" eaLnBrk="1" latinLnBrk="0" hangingPunct="1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42900" algn="l" defTabSz="914400" rtl="0" eaLnBrk="1" latinLnBrk="0" hangingPunct="1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42900" algn="l" defTabSz="914400" rtl="0" eaLnBrk="1" latinLnBrk="0" hangingPunct="1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42900" algn="l" defTabSz="914400" rtl="0" eaLnBrk="1" latinLnBrk="0" hangingPunct="1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42900" algn="l" defTabSz="914400" rtl="0" eaLnBrk="1" latinLnBrk="0" hangingPunct="1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42900" algn="l" defTabSz="914400" rtl="0" eaLnBrk="1" latinLnBrk="0" hangingPunct="1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42900" algn="l" defTabSz="914400" rtl="0" eaLnBrk="1" latinLnBrk="0" hangingPunct="1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45720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think of how many question words you can answer.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    What ?      Where 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    When ?     Who (with) 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    Why ?       How ?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88267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90E91C-1E8A-A84D-980E-F6EA48F22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Task 7: Varied language 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A2C1F76-7584-7849-876A-6894F07EE4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290100"/>
            <a:ext cx="10972800" cy="2307539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Before answering questions you need to think of good language you can use.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your </a:t>
            </a:r>
            <a:r>
              <a:rPr lang="fr-FR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  <a:r>
              <a:rPr lang="fr-FR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Help </a:t>
            </a:r>
            <a:r>
              <a:rPr lang="fr-FR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r>
              <a:rPr lang="fr-FR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or use the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Core Vocabulary List/ Section 1</a:t>
            </a:r>
            <a:r>
              <a:rPr lang="en-GB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for a wider range of key language.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Complete the table below with at least 4 words or phrases per box.</a:t>
            </a:r>
          </a:p>
          <a:p>
            <a:endParaRPr lang="es-E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337FE54-65A6-6F49-8FE2-CBEF14E35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198307"/>
              </p:ext>
            </p:extLst>
          </p:nvPr>
        </p:nvGraphicFramePr>
        <p:xfrm>
          <a:off x="720000" y="3755671"/>
          <a:ext cx="10972800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0">
                  <a:extLst>
                    <a:ext uri="{9D8B030D-6E8A-4147-A177-3AD203B41FA5}">
                      <a16:colId xmlns:a16="http://schemas.microsoft.com/office/drawing/2014/main" val="3349083139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130113373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726757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Positive adjective [box 6]</a:t>
                      </a:r>
                    </a:p>
                    <a:p>
                      <a:pPr algn="ctr"/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GB" b="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great</a:t>
                      </a:r>
                    </a:p>
                    <a:p>
                      <a:pPr algn="ctr"/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Negative adjectives[box 7]</a:t>
                      </a:r>
                    </a:p>
                    <a:p>
                      <a:pPr algn="ctr"/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fr-FR" b="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irritating</a:t>
                      </a:r>
                      <a:endParaRPr lang="fr-FR" b="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Connectives [box 3]</a:t>
                      </a:r>
                    </a:p>
                    <a:p>
                      <a:pPr algn="ctr"/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fr-FR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651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Opinion phrases [box 1]</a:t>
                      </a:r>
                    </a:p>
                    <a:p>
                      <a:pPr algn="ctr"/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….</a:t>
                      </a:r>
                    </a:p>
                    <a:p>
                      <a:pPr algn="ctr"/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Advanced structures [box 13]</a:t>
                      </a:r>
                    </a:p>
                    <a:p>
                      <a:pPr algn="ctr"/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fr-FR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Negatives [box 4]</a:t>
                      </a:r>
                    </a:p>
                    <a:p>
                      <a:pPr algn="ctr"/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054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693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619460-2D85-4147-AD8C-024B5E168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Task 8: Challenge – Complexity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BF7D13-8B1F-7D40-9848-BBFC65CEAD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446" y="1166018"/>
            <a:ext cx="10972800" cy="4525963"/>
          </a:xfrm>
        </p:spPr>
        <p:txBody>
          <a:bodyPr/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want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to use more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complex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, look at the </a:t>
            </a:r>
            <a:r>
              <a:rPr lang="fr-F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Complex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 Structures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help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sheets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err="1"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(s).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Make a list of the structures you want to practise and make sentences with some of the topics below.</a:t>
            </a:r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AA652D61-AD3D-FC45-93AB-DDACBC58CE63}"/>
              </a:ext>
            </a:extLst>
          </p:cNvPr>
          <p:cNvSpPr/>
          <p:nvPr/>
        </p:nvSpPr>
        <p:spPr>
          <a:xfrm>
            <a:off x="1071276" y="329799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family</a:t>
            </a:r>
          </a:p>
        </p:txBody>
      </p:sp>
      <p:sp>
        <p:nvSpPr>
          <p:cNvPr id="6" name="Rectangle: Rounded Corners 4">
            <a:extLst>
              <a:ext uri="{FF2B5EF4-FFF2-40B4-BE49-F238E27FC236}">
                <a16:creationId xmlns:a16="http://schemas.microsoft.com/office/drawing/2014/main" id="{CF1A8F67-0859-564A-B80D-331F20B96BDA}"/>
              </a:ext>
            </a:extLst>
          </p:cNvPr>
          <p:cNvSpPr/>
          <p:nvPr/>
        </p:nvSpPr>
        <p:spPr>
          <a:xfrm>
            <a:off x="3123504" y="3315841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friends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0F9B4A2-D2F3-C04B-A3FD-E0229500894C}"/>
              </a:ext>
            </a:extLst>
          </p:cNvPr>
          <p:cNvSpPr/>
          <p:nvPr/>
        </p:nvSpPr>
        <p:spPr>
          <a:xfrm>
            <a:off x="7227960" y="3315840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Last weekend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54097F7-2B3C-7C42-B65D-4F6F68526977}"/>
              </a:ext>
            </a:extLst>
          </p:cNvPr>
          <p:cNvSpPr/>
          <p:nvPr/>
        </p:nvSpPr>
        <p:spPr>
          <a:xfrm>
            <a:off x="1071276" y="4410962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school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7E5272-74A2-0B4D-8FE7-13B6A652B0EC}"/>
              </a:ext>
            </a:extLst>
          </p:cNvPr>
          <p:cNvSpPr/>
          <p:nvPr/>
        </p:nvSpPr>
        <p:spPr>
          <a:xfrm>
            <a:off x="3123504" y="4431418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uniform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56930BA-1978-6D48-B1FF-EA2F9A2063D4}"/>
              </a:ext>
            </a:extLst>
          </p:cNvPr>
          <p:cNvSpPr/>
          <p:nvPr/>
        </p:nvSpPr>
        <p:spPr>
          <a:xfrm>
            <a:off x="5175732" y="4451874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holidays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465E71C-AF05-0442-9C7B-F5ACCDE2FF4C}"/>
              </a:ext>
            </a:extLst>
          </p:cNvPr>
          <p:cNvSpPr/>
          <p:nvPr/>
        </p:nvSpPr>
        <p:spPr>
          <a:xfrm>
            <a:off x="7227960" y="4451874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town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9CB1B91-D58B-C946-BFD8-B7DBB7F2C8E8}"/>
              </a:ext>
            </a:extLst>
          </p:cNvPr>
          <p:cNvSpPr/>
          <p:nvPr/>
        </p:nvSpPr>
        <p:spPr>
          <a:xfrm>
            <a:off x="1071276" y="5532919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future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05CC132-E3F6-A447-9DE1-E3D997FF830A}"/>
              </a:ext>
            </a:extLst>
          </p:cNvPr>
          <p:cNvSpPr/>
          <p:nvPr/>
        </p:nvSpPr>
        <p:spPr>
          <a:xfrm>
            <a:off x="3123504" y="5546995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J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environment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1157C8B-B64D-8D4D-BD29-73045B8C7CAF}"/>
              </a:ext>
            </a:extLst>
          </p:cNvPr>
          <p:cNvSpPr/>
          <p:nvPr/>
        </p:nvSpPr>
        <p:spPr>
          <a:xfrm>
            <a:off x="5190829" y="5546995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Music festivals/ events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F4B9B92-3A9F-2946-BE9E-81C6D17F027E}"/>
              </a:ext>
            </a:extLst>
          </p:cNvPr>
          <p:cNvSpPr/>
          <p:nvPr/>
        </p:nvSpPr>
        <p:spPr>
          <a:xfrm>
            <a:off x="7243057" y="5544107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family celebration</a:t>
            </a:r>
          </a:p>
        </p:txBody>
      </p:sp>
      <p:sp>
        <p:nvSpPr>
          <p:cNvPr id="16" name="Rectangle: Rounded Corners 5">
            <a:extLst>
              <a:ext uri="{FF2B5EF4-FFF2-40B4-BE49-F238E27FC236}">
                <a16:creationId xmlns:a16="http://schemas.microsoft.com/office/drawing/2014/main" id="{38B244F2-3634-6247-AD77-4DBBC2319C2F}"/>
              </a:ext>
            </a:extLst>
          </p:cNvPr>
          <p:cNvSpPr/>
          <p:nvPr/>
        </p:nvSpPr>
        <p:spPr>
          <a:xfrm>
            <a:off x="5190829" y="3315840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leisure activities</a:t>
            </a:r>
          </a:p>
        </p:txBody>
      </p:sp>
    </p:spTree>
    <p:extLst>
      <p:ext uri="{BB962C8B-B14F-4D97-AF65-F5344CB8AC3E}">
        <p14:creationId xmlns:p14="http://schemas.microsoft.com/office/powerpoint/2010/main" val="377320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B13703-65F2-7E44-A23B-590FA48FD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Task 9: Questions in the present 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6948769-FE0A-5C4C-B408-EC426020E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166018"/>
            <a:ext cx="8528931" cy="4525963"/>
          </a:xfrm>
        </p:spPr>
        <p:txBody>
          <a:bodyPr/>
          <a:lstStyle/>
          <a:p>
            <a:pPr marL="50800" indent="0">
              <a:buNone/>
            </a:pP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en-GB" sz="2600" b="1" dirty="0">
                <a:latin typeface="Arial" panose="020B0604020202020204" pitchFamily="34" charset="0"/>
                <a:cs typeface="Arial" panose="020B0604020202020204" pitchFamily="34" charset="0"/>
              </a:rPr>
              <a:t>at least 4 questions </a:t>
            </a: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and draft an answer for each one.</a:t>
            </a:r>
          </a:p>
          <a:p>
            <a:pPr marL="50800" indent="0">
              <a:buNone/>
            </a:pPr>
            <a:endParaRPr lang="es-E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EDF4B96A-3D63-A340-A404-653611C7E4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708593"/>
              </p:ext>
            </p:extLst>
          </p:nvPr>
        </p:nvGraphicFramePr>
        <p:xfrm>
          <a:off x="750724" y="2129714"/>
          <a:ext cx="6655161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3924">
                  <a:extLst>
                    <a:ext uri="{9D8B030D-6E8A-4147-A177-3AD203B41FA5}">
                      <a16:colId xmlns:a16="http://schemas.microsoft.com/office/drawing/2014/main" val="1194988465"/>
                    </a:ext>
                  </a:extLst>
                </a:gridCol>
                <a:gridCol w="5441237">
                  <a:extLst>
                    <a:ext uri="{9D8B030D-6E8A-4147-A177-3AD203B41FA5}">
                      <a16:colId xmlns:a16="http://schemas.microsoft.com/office/drawing/2014/main" val="1230031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1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do you usually do at the weekend?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your favourite celebration.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hobbies do you have?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do you think of social media?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159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2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your town.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can tourists do in your local area?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do you usually do when you are on holiday?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48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3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your school.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are your favourite subjects?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are the advantages of wearing a uniform?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0558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4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would you like to do when you finish school?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do you think of volunteering?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157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5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do you do to protect the environment?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do you think of music festivals?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747587"/>
                  </a:ext>
                </a:extLst>
              </a:tr>
            </a:tbl>
          </a:graphicData>
        </a:graphic>
      </p:graphicFrame>
      <p:sp>
        <p:nvSpPr>
          <p:cNvPr id="5" name="Thought Bubble: Cloud 6">
            <a:extLst>
              <a:ext uri="{FF2B5EF4-FFF2-40B4-BE49-F238E27FC236}">
                <a16:creationId xmlns:a16="http://schemas.microsoft.com/office/drawing/2014/main" id="{E4E51806-1BC6-D149-942B-D65AD3C18FF6}"/>
              </a:ext>
            </a:extLst>
          </p:cNvPr>
          <p:cNvSpPr/>
          <p:nvPr/>
        </p:nvSpPr>
        <p:spPr>
          <a:xfrm>
            <a:off x="9241568" y="855696"/>
            <a:ext cx="2589584" cy="1539143"/>
          </a:xfrm>
          <a:prstGeom prst="cloudCallout">
            <a:avLst>
              <a:gd name="adj1" fmla="val -39047"/>
              <a:gd name="adj2" fmla="val 8905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box 10 for verbs in the present.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hought Bubble: Cloud 8">
            <a:extLst>
              <a:ext uri="{FF2B5EF4-FFF2-40B4-BE49-F238E27FC236}">
                <a16:creationId xmlns:a16="http://schemas.microsoft.com/office/drawing/2014/main" id="{F1F66348-F1B3-0A46-9A7A-6F5B0C0D0D8D}"/>
              </a:ext>
            </a:extLst>
          </p:cNvPr>
          <p:cNvSpPr/>
          <p:nvPr/>
        </p:nvSpPr>
        <p:spPr>
          <a:xfrm>
            <a:off x="9578715" y="2417777"/>
            <a:ext cx="2613285" cy="1539143"/>
          </a:xfrm>
          <a:prstGeom prst="cloudCallout">
            <a:avLst>
              <a:gd name="adj1" fmla="val -39047"/>
              <a:gd name="adj2" fmla="val 8905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Think of good language to use.</a:t>
            </a:r>
            <a:endParaRPr lang="fr-F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hought Bubble: Cloud 7">
            <a:extLst>
              <a:ext uri="{FF2B5EF4-FFF2-40B4-BE49-F238E27FC236}">
                <a16:creationId xmlns:a16="http://schemas.microsoft.com/office/drawing/2014/main" id="{75001C4E-F120-B547-8DA1-5E999845DE74}"/>
              </a:ext>
            </a:extLst>
          </p:cNvPr>
          <p:cNvSpPr/>
          <p:nvPr/>
        </p:nvSpPr>
        <p:spPr>
          <a:xfrm>
            <a:off x="7173442" y="2347575"/>
            <a:ext cx="2383572" cy="1539143"/>
          </a:xfrm>
          <a:prstGeom prst="cloudCallout">
            <a:avLst>
              <a:gd name="adj1" fmla="val -39047"/>
              <a:gd name="adj2" fmla="val 8905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Think of </a:t>
            </a: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What, When, Who…</a:t>
            </a:r>
            <a:endParaRPr lang="fr-F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hought Bubble: Cloud 12">
            <a:extLst>
              <a:ext uri="{FF2B5EF4-FFF2-40B4-BE49-F238E27FC236}">
                <a16:creationId xmlns:a16="http://schemas.microsoft.com/office/drawing/2014/main" id="{CB15958D-AF9F-904E-B632-FFD41F896F0D}"/>
              </a:ext>
            </a:extLst>
          </p:cNvPr>
          <p:cNvSpPr/>
          <p:nvPr/>
        </p:nvSpPr>
        <p:spPr>
          <a:xfrm>
            <a:off x="9725452" y="4058310"/>
            <a:ext cx="2466548" cy="1539143"/>
          </a:xfrm>
          <a:prstGeom prst="cloudCallout">
            <a:avLst>
              <a:gd name="adj1" fmla="val -39047"/>
              <a:gd name="adj2" fmla="val 8905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Don’t forget to express your opinion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C2DBCCBC-060E-3047-9E95-1AEC320DD70D}"/>
              </a:ext>
            </a:extLst>
          </p:cNvPr>
          <p:cNvSpPr/>
          <p:nvPr/>
        </p:nvSpPr>
        <p:spPr>
          <a:xfrm>
            <a:off x="7456814" y="4278554"/>
            <a:ext cx="2679676" cy="2148840"/>
          </a:xfrm>
          <a:prstGeom prst="cloudCallout">
            <a:avLst>
              <a:gd name="adj1" fmla="val -57649"/>
              <a:gd name="adj2" fmla="val 6289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i="1" dirty="0"/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EE4A3B31-EABC-8B4A-ADF2-F81C1C33F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572895"/>
              </p:ext>
            </p:extLst>
          </p:nvPr>
        </p:nvGraphicFramePr>
        <p:xfrm>
          <a:off x="7882405" y="4657385"/>
          <a:ext cx="1843047" cy="120231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886841">
                  <a:extLst>
                    <a:ext uri="{9D8B030D-6E8A-4147-A177-3AD203B41FA5}">
                      <a16:colId xmlns:a16="http://schemas.microsoft.com/office/drawing/2014/main" val="661222434"/>
                    </a:ext>
                  </a:extLst>
                </a:gridCol>
                <a:gridCol w="956206">
                  <a:extLst>
                    <a:ext uri="{9D8B030D-6E8A-4147-A177-3AD203B41FA5}">
                      <a16:colId xmlns:a16="http://schemas.microsoft.com/office/drawing/2014/main" val="2925890118"/>
                    </a:ext>
                  </a:extLst>
                </a:gridCol>
              </a:tblGrid>
              <a:tr h="383005"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Information</a:t>
                      </a:r>
                      <a:endParaRPr lang="es-E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Positive </a:t>
                      </a:r>
                      <a:r>
                        <a:rPr lang="es-ES" sz="10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109337"/>
                  </a:ext>
                </a:extLst>
              </a:tr>
              <a:tr h="257439"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Opinion</a:t>
                      </a:r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787346"/>
                  </a:ext>
                </a:extLst>
              </a:tr>
              <a:tr h="528731">
                <a:tc>
                  <a:txBody>
                    <a:bodyPr/>
                    <a:lstStyle/>
                    <a:p>
                      <a:pPr algn="ctr"/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Negative</a:t>
                      </a:r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</a:t>
                      </a:r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people</a:t>
                      </a:r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113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675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ADED69-2C85-784C-8FCA-842689680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Task 10: Questions in the past 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FEF33B3-D39A-C545-A068-F1E1ADFD4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1211" y="948751"/>
            <a:ext cx="8852611" cy="853495"/>
          </a:xfrm>
        </p:spPr>
        <p:txBody>
          <a:bodyPr/>
          <a:lstStyle/>
          <a:p>
            <a:pPr marL="5080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at least 4 questions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and draft an answer for each one.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 indent="0">
              <a:buNone/>
            </a:pPr>
            <a:endParaRPr lang="es-E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AFCFE36-E8D5-6A4E-B00B-D07EF64D59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609888"/>
              </p:ext>
            </p:extLst>
          </p:nvPr>
        </p:nvGraphicFramePr>
        <p:xfrm>
          <a:off x="634272" y="1540436"/>
          <a:ext cx="7374689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7138">
                  <a:extLst>
                    <a:ext uri="{9D8B030D-6E8A-4147-A177-3AD203B41FA5}">
                      <a16:colId xmlns:a16="http://schemas.microsoft.com/office/drawing/2014/main" val="1194988465"/>
                    </a:ext>
                  </a:extLst>
                </a:gridCol>
                <a:gridCol w="6237551">
                  <a:extLst>
                    <a:ext uri="{9D8B030D-6E8A-4147-A177-3AD203B41FA5}">
                      <a16:colId xmlns:a16="http://schemas.microsoft.com/office/drawing/2014/main" val="1230031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1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did you do the last time you went out with your friends?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your last family celebration.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hobbies did you do recently?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did you use technology recently?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159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2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did you do last weekend in your town?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your last holiday.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a recent visit in your local area.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48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3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did you in your last [History] lesson?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a recent school trip.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0558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4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Have you ever volunteered?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some work experience you have had.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157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5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did you do yesterday at school to protect the environment?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a festival or sporting event you have attended recently.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747587"/>
                  </a:ext>
                </a:extLst>
              </a:tr>
            </a:tbl>
          </a:graphicData>
        </a:graphic>
      </p:graphicFrame>
      <p:sp>
        <p:nvSpPr>
          <p:cNvPr id="6" name="Thought Bubble: Cloud 6">
            <a:extLst>
              <a:ext uri="{FF2B5EF4-FFF2-40B4-BE49-F238E27FC236}">
                <a16:creationId xmlns:a16="http://schemas.microsoft.com/office/drawing/2014/main" id="{6A829824-409F-1140-AF59-A54EC80C48F4}"/>
              </a:ext>
            </a:extLst>
          </p:cNvPr>
          <p:cNvSpPr/>
          <p:nvPr/>
        </p:nvSpPr>
        <p:spPr>
          <a:xfrm>
            <a:off x="9198856" y="842389"/>
            <a:ext cx="2490795" cy="1539143"/>
          </a:xfrm>
          <a:prstGeom prst="cloudCallout">
            <a:avLst>
              <a:gd name="adj1" fmla="val -54934"/>
              <a:gd name="adj2" fmla="val 6470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box 11 for verbs in the past tense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hought Bubble: Cloud 8">
            <a:extLst>
              <a:ext uri="{FF2B5EF4-FFF2-40B4-BE49-F238E27FC236}">
                <a16:creationId xmlns:a16="http://schemas.microsoft.com/office/drawing/2014/main" id="{4715022E-FD31-304C-906C-E7BCBAA4D8C6}"/>
              </a:ext>
            </a:extLst>
          </p:cNvPr>
          <p:cNvSpPr/>
          <p:nvPr/>
        </p:nvSpPr>
        <p:spPr>
          <a:xfrm>
            <a:off x="9574825" y="2008682"/>
            <a:ext cx="2649582" cy="1539143"/>
          </a:xfrm>
          <a:prstGeom prst="cloudCallout">
            <a:avLst>
              <a:gd name="adj1" fmla="val -53191"/>
              <a:gd name="adj2" fmla="val 6957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Think of good language to use.</a:t>
            </a:r>
            <a:endParaRPr lang="fr-F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C254AD95-E766-984F-9358-792A25507452}"/>
              </a:ext>
            </a:extLst>
          </p:cNvPr>
          <p:cNvSpPr/>
          <p:nvPr/>
        </p:nvSpPr>
        <p:spPr>
          <a:xfrm>
            <a:off x="7294107" y="2712074"/>
            <a:ext cx="2265639" cy="1539143"/>
          </a:xfrm>
          <a:prstGeom prst="cloudCallout">
            <a:avLst>
              <a:gd name="adj1" fmla="val -48665"/>
              <a:gd name="adj2" fmla="val 7444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Think of </a:t>
            </a: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What, When, Who…</a:t>
            </a:r>
            <a:endParaRPr lang="fr-F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hought Bubble: Cloud 11">
            <a:extLst>
              <a:ext uri="{FF2B5EF4-FFF2-40B4-BE49-F238E27FC236}">
                <a16:creationId xmlns:a16="http://schemas.microsoft.com/office/drawing/2014/main" id="{E2127BC4-688A-E345-A532-718789A71B63}"/>
              </a:ext>
            </a:extLst>
          </p:cNvPr>
          <p:cNvSpPr/>
          <p:nvPr/>
        </p:nvSpPr>
        <p:spPr>
          <a:xfrm>
            <a:off x="9654218" y="3385663"/>
            <a:ext cx="2490795" cy="1539143"/>
          </a:xfrm>
          <a:prstGeom prst="cloudCallout">
            <a:avLst>
              <a:gd name="adj1" fmla="val -54887"/>
              <a:gd name="adj2" fmla="val 6957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Don’t forget to express your opinion.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F257740A-BF7A-F04F-861F-92A480B46FA4}"/>
              </a:ext>
            </a:extLst>
          </p:cNvPr>
          <p:cNvSpPr/>
          <p:nvPr/>
        </p:nvSpPr>
        <p:spPr>
          <a:xfrm>
            <a:off x="8186159" y="4581760"/>
            <a:ext cx="2679676" cy="2148840"/>
          </a:xfrm>
          <a:prstGeom prst="cloudCallout">
            <a:avLst>
              <a:gd name="adj1" fmla="val -63802"/>
              <a:gd name="adj2" fmla="val 5173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i="1" dirty="0"/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2F656761-3E5B-A345-9D54-B0DF9A103D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448713"/>
              </p:ext>
            </p:extLst>
          </p:nvPr>
        </p:nvGraphicFramePr>
        <p:xfrm>
          <a:off x="8601206" y="4924806"/>
          <a:ext cx="1843047" cy="120231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886841">
                  <a:extLst>
                    <a:ext uri="{9D8B030D-6E8A-4147-A177-3AD203B41FA5}">
                      <a16:colId xmlns:a16="http://schemas.microsoft.com/office/drawing/2014/main" val="661222434"/>
                    </a:ext>
                  </a:extLst>
                </a:gridCol>
                <a:gridCol w="956206">
                  <a:extLst>
                    <a:ext uri="{9D8B030D-6E8A-4147-A177-3AD203B41FA5}">
                      <a16:colId xmlns:a16="http://schemas.microsoft.com/office/drawing/2014/main" val="2925890118"/>
                    </a:ext>
                  </a:extLst>
                </a:gridCol>
              </a:tblGrid>
              <a:tr h="383005"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Information</a:t>
                      </a:r>
                      <a:endParaRPr lang="es-E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Positive </a:t>
                      </a:r>
                      <a:r>
                        <a:rPr lang="es-ES" sz="10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109337"/>
                  </a:ext>
                </a:extLst>
              </a:tr>
              <a:tr h="257439"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Opinion</a:t>
                      </a:r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787346"/>
                  </a:ext>
                </a:extLst>
              </a:tr>
              <a:tr h="528731">
                <a:tc>
                  <a:txBody>
                    <a:bodyPr/>
                    <a:lstStyle/>
                    <a:p>
                      <a:pPr algn="ctr"/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Negative</a:t>
                      </a:r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</a:t>
                      </a:r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people</a:t>
                      </a:r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113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71583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CB334B-E32E-874F-8AB1-04A58F302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Task 11: Questions in the future 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066358A-AADB-2F4B-A08F-AA0DCA08CE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038" y="969338"/>
            <a:ext cx="8708813" cy="872644"/>
          </a:xfrm>
        </p:spPr>
        <p:txBody>
          <a:bodyPr/>
          <a:lstStyle/>
          <a:p>
            <a:pPr marL="5080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at least 4 questions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and draft an answer for each one. 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 indent="0">
              <a:buNone/>
            </a:pPr>
            <a:endParaRPr lang="es-E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F3CD5250-AD72-8E44-A966-003CA71457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808444"/>
              </p:ext>
            </p:extLst>
          </p:nvPr>
        </p:nvGraphicFramePr>
        <p:xfrm>
          <a:off x="775432" y="1602139"/>
          <a:ext cx="8098745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8315">
                  <a:extLst>
                    <a:ext uri="{9D8B030D-6E8A-4147-A177-3AD203B41FA5}">
                      <a16:colId xmlns:a16="http://schemas.microsoft.com/office/drawing/2014/main" val="1194988465"/>
                    </a:ext>
                  </a:extLst>
                </a:gridCol>
                <a:gridCol w="6820430">
                  <a:extLst>
                    <a:ext uri="{9D8B030D-6E8A-4147-A177-3AD203B41FA5}">
                      <a16:colId xmlns:a16="http://schemas.microsoft.com/office/drawing/2014/main" val="1230031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1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are your plans for next weekend? 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do you intend to spend your next birthday? 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a sporting event you are going to take part in.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159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2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are you going to next weekend in your town?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would you like to change in your town?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your next holiday.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a country you would like to visit.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48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3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are your plans when you finish your GCSEs?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would you improve your school?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a school event you are going to take part in.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0558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4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do you intend to do when you finish school?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would your ideal job be?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Would you like to volunteer? Why? Why not?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157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Theme 5</a:t>
                      </a:r>
                      <a:endParaRPr lang="fr-FR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would you like to do to more to help the environment?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would help people who need help?</a:t>
                      </a:r>
                    </a:p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Tell me about a music or sporting event you would like to attend.</a:t>
                      </a:r>
                      <a:endParaRPr lang="fr-FR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747587"/>
                  </a:ext>
                </a:extLst>
              </a:tr>
            </a:tbl>
          </a:graphicData>
        </a:graphic>
      </p:graphicFrame>
      <p:sp>
        <p:nvSpPr>
          <p:cNvPr id="5" name="Thought Bubble: Cloud 6">
            <a:extLst>
              <a:ext uri="{FF2B5EF4-FFF2-40B4-BE49-F238E27FC236}">
                <a16:creationId xmlns:a16="http://schemas.microsoft.com/office/drawing/2014/main" id="{36D34284-5187-9B4B-A04D-7848C7BE3703}"/>
              </a:ext>
            </a:extLst>
          </p:cNvPr>
          <p:cNvSpPr/>
          <p:nvPr/>
        </p:nvSpPr>
        <p:spPr>
          <a:xfrm>
            <a:off x="9457404" y="762557"/>
            <a:ext cx="2490795" cy="1262166"/>
          </a:xfrm>
          <a:prstGeom prst="cloudCallout">
            <a:avLst>
              <a:gd name="adj1" fmla="val -54934"/>
              <a:gd name="adj2" fmla="val 6470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box 12 for verbs in the future.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hought Bubble: Cloud 8">
            <a:extLst>
              <a:ext uri="{FF2B5EF4-FFF2-40B4-BE49-F238E27FC236}">
                <a16:creationId xmlns:a16="http://schemas.microsoft.com/office/drawing/2014/main" id="{A6762ED3-4576-FD4D-8FEF-3EAC2F0EF1E7}"/>
              </a:ext>
            </a:extLst>
          </p:cNvPr>
          <p:cNvSpPr/>
          <p:nvPr/>
        </p:nvSpPr>
        <p:spPr>
          <a:xfrm>
            <a:off x="9828392" y="1989823"/>
            <a:ext cx="2363608" cy="1262166"/>
          </a:xfrm>
          <a:prstGeom prst="cloudCallout">
            <a:avLst>
              <a:gd name="adj1" fmla="val -56996"/>
              <a:gd name="adj2" fmla="val 6762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Think of good language to use.</a:t>
            </a:r>
            <a:endParaRPr lang="fr-F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hought Bubble: Cloud 7">
            <a:extLst>
              <a:ext uri="{FF2B5EF4-FFF2-40B4-BE49-F238E27FC236}">
                <a16:creationId xmlns:a16="http://schemas.microsoft.com/office/drawing/2014/main" id="{E3971F22-51C3-324E-B20A-AA01D611E259}"/>
              </a:ext>
            </a:extLst>
          </p:cNvPr>
          <p:cNvSpPr/>
          <p:nvPr/>
        </p:nvSpPr>
        <p:spPr>
          <a:xfrm>
            <a:off x="7939710" y="2631409"/>
            <a:ext cx="2363608" cy="1262167"/>
          </a:xfrm>
          <a:prstGeom prst="cloudCallout">
            <a:avLst>
              <a:gd name="adj1" fmla="val -52470"/>
              <a:gd name="adj2" fmla="val 5885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Think of </a:t>
            </a: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What, When, Who…</a:t>
            </a:r>
            <a:endParaRPr lang="fr-F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hought Bubble: Cloud 11">
            <a:extLst>
              <a:ext uri="{FF2B5EF4-FFF2-40B4-BE49-F238E27FC236}">
                <a16:creationId xmlns:a16="http://schemas.microsoft.com/office/drawing/2014/main" id="{351E2FBB-9470-1B47-95CC-FBE8FA082D82}"/>
              </a:ext>
            </a:extLst>
          </p:cNvPr>
          <p:cNvSpPr/>
          <p:nvPr/>
        </p:nvSpPr>
        <p:spPr>
          <a:xfrm>
            <a:off x="9828392" y="3272995"/>
            <a:ext cx="2363608" cy="1356402"/>
          </a:xfrm>
          <a:prstGeom prst="cloudCallout">
            <a:avLst>
              <a:gd name="adj1" fmla="val -63766"/>
              <a:gd name="adj2" fmla="val 5631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Don’t forget to express your opinion.</a:t>
            </a:r>
            <a:endParaRPr lang="fr-F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hought Bubble: Cloud 9">
            <a:extLst>
              <a:ext uri="{FF2B5EF4-FFF2-40B4-BE49-F238E27FC236}">
                <a16:creationId xmlns:a16="http://schemas.microsoft.com/office/drawing/2014/main" id="{EB200047-F711-9740-BE69-1F2797209BAD}"/>
              </a:ext>
            </a:extLst>
          </p:cNvPr>
          <p:cNvSpPr/>
          <p:nvPr/>
        </p:nvSpPr>
        <p:spPr>
          <a:xfrm>
            <a:off x="9362963" y="4500262"/>
            <a:ext cx="2679676" cy="2148840"/>
          </a:xfrm>
          <a:prstGeom prst="cloudCallout">
            <a:avLst>
              <a:gd name="adj1" fmla="val -73871"/>
              <a:gd name="adj2" fmla="val 4754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i="1" dirty="0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B8D1735D-99E8-474F-8BA3-B7620FAF32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44791"/>
              </p:ext>
            </p:extLst>
          </p:nvPr>
        </p:nvGraphicFramePr>
        <p:xfrm>
          <a:off x="9686837" y="4897322"/>
          <a:ext cx="1843047" cy="120231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886841">
                  <a:extLst>
                    <a:ext uri="{9D8B030D-6E8A-4147-A177-3AD203B41FA5}">
                      <a16:colId xmlns:a16="http://schemas.microsoft.com/office/drawing/2014/main" val="661222434"/>
                    </a:ext>
                  </a:extLst>
                </a:gridCol>
                <a:gridCol w="956206">
                  <a:extLst>
                    <a:ext uri="{9D8B030D-6E8A-4147-A177-3AD203B41FA5}">
                      <a16:colId xmlns:a16="http://schemas.microsoft.com/office/drawing/2014/main" val="2925890118"/>
                    </a:ext>
                  </a:extLst>
                </a:gridCol>
              </a:tblGrid>
              <a:tr h="383005"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Information</a:t>
                      </a:r>
                      <a:endParaRPr lang="es-E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Positive </a:t>
                      </a:r>
                      <a:r>
                        <a:rPr lang="es-ES" sz="10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</a:t>
                      </a:r>
                      <a:r>
                        <a:rPr lang="es-E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109337"/>
                  </a:ext>
                </a:extLst>
              </a:tr>
              <a:tr h="257439"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Opinion</a:t>
                      </a:r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787346"/>
                  </a:ext>
                </a:extLst>
              </a:tr>
              <a:tr h="528731">
                <a:tc>
                  <a:txBody>
                    <a:bodyPr/>
                    <a:lstStyle/>
                    <a:p>
                      <a:pPr algn="ctr"/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Negative</a:t>
                      </a:r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</a:t>
                      </a:r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  <a:r>
                        <a:rPr lang="es-E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0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people</a:t>
                      </a:r>
                      <a:endParaRPr lang="es-ES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113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9158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C15D1-EFDF-4938-BA93-BA8EEA7C9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Objectives</a:t>
            </a:r>
            <a:r>
              <a:rPr lang="en-GB" dirty="0"/>
              <a:t>: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5F56C-27B2-4445-ACE5-2EF3425A8D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4313" y="1532765"/>
            <a:ext cx="10990433" cy="4787175"/>
          </a:xfrm>
        </p:spPr>
        <p:txBody>
          <a:bodyPr>
            <a:normAutofit fontScale="92500"/>
          </a:bodyPr>
          <a:lstStyle/>
          <a:p>
            <a:pPr marL="412750" indent="-41275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This presentation is going to help you practise for your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Conversation.</a:t>
            </a:r>
          </a:p>
          <a:p>
            <a:pPr marL="455613" indent="-455613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Instructions are given in English but you are expected to use the language you are studying (referred as TL </a:t>
            </a:r>
            <a:r>
              <a:rPr lang="en-GB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– ‘target language’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) to complete the tasks.</a:t>
            </a:r>
          </a:p>
          <a:p>
            <a:pPr marL="455613" indent="-455613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As the instructions are given in English, it might be easier for someone else who doesn’t speak the language you are learning to help you.</a:t>
            </a:r>
          </a:p>
          <a:p>
            <a:pPr marL="455613" indent="-455613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There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voice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recording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some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of the slides to help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tasks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5613" indent="-455613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 should spend about 20 minutes on each task.</a:t>
            </a:r>
          </a:p>
          <a:p>
            <a:pPr marL="498475" indent="-498475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There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record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can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keep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track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of the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tasks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685800" indent="-457200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fr-FR" dirty="0">
              <a:solidFill>
                <a:schemeClr val="dk1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D870C19-73EF-4D4E-AA4D-67165EEB7B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0503" y="7625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5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B6CA9C-6EB2-5147-B2DF-095F8B09A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Practice </a:t>
            </a:r>
            <a:r>
              <a:rPr lang="fr-FR" b="1" dirty="0" err="1"/>
              <a:t>tasks</a:t>
            </a:r>
            <a:r>
              <a:rPr lang="fr-FR" b="1" dirty="0"/>
              <a:t>:</a:t>
            </a:r>
            <a:endParaRPr lang="es-ES" b="1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980247F-35FE-BF4F-BBCC-E837110E5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980661"/>
            <a:ext cx="10972800" cy="5486399"/>
          </a:xfrm>
        </p:spPr>
        <p:txBody>
          <a:bodyPr>
            <a:normAutofit/>
          </a:bodyPr>
          <a:lstStyle/>
          <a:p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start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practising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the conversation part of the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Speaking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going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some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tasks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going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to help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fr-FR" sz="2200" dirty="0" err="1">
                <a:latin typeface="Arial" panose="020B0604020202020204" pitchFamily="34" charset="0"/>
                <a:cs typeface="Arial" panose="020B0604020202020204" pitchFamily="34" charset="0"/>
              </a:rPr>
              <a:t>develop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200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confidence</a:t>
            </a:r>
          </a:p>
          <a:p>
            <a:pPr lvl="1"/>
            <a:r>
              <a:rPr lang="fr-FR" sz="2200" dirty="0" err="1"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more </a:t>
            </a:r>
            <a:r>
              <a:rPr lang="fr-FR" sz="2200" dirty="0" err="1">
                <a:latin typeface="Arial" panose="020B0604020202020204" pitchFamily="34" charset="0"/>
                <a:cs typeface="Arial" panose="020B0604020202020204" pitchFamily="34" charset="0"/>
              </a:rPr>
              <a:t>varied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200" dirty="0" err="1"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fr-FR" sz="2200" dirty="0" err="1">
                <a:latin typeface="Arial" panose="020B0604020202020204" pitchFamily="34" charset="0"/>
                <a:cs typeface="Arial" panose="020B0604020202020204" pitchFamily="34" charset="0"/>
              </a:rPr>
              <a:t>increase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2200" dirty="0" err="1">
                <a:latin typeface="Arial" panose="020B0604020202020204" pitchFamily="34" charset="0"/>
                <a:cs typeface="Arial" panose="020B0604020202020204" pitchFamily="34" charset="0"/>
              </a:rPr>
              <a:t>complexity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FR" sz="2200" dirty="0" err="1"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200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200" dirty="0" err="1">
                <a:latin typeface="Arial" panose="020B0604020202020204" pitchFamily="34" charset="0"/>
                <a:cs typeface="Arial" panose="020B0604020202020204" pitchFamily="34" charset="0"/>
              </a:rPr>
              <a:t>say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These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documents have been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included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in the folder to help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1"/>
            <a:r>
              <a:rPr lang="fr-FR" sz="22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  <a:r>
              <a:rPr lang="fr-FR" sz="2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Help </a:t>
            </a:r>
            <a:r>
              <a:rPr lang="fr-FR" sz="22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r>
              <a:rPr lang="fr-FR" sz="2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fr-FR" sz="22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Complex</a:t>
            </a:r>
            <a:r>
              <a:rPr lang="fr-FR" sz="2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Structures</a:t>
            </a:r>
          </a:p>
          <a:p>
            <a:pPr lvl="1"/>
            <a:r>
              <a:rPr lang="fr-FR" sz="22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</a:t>
            </a:r>
            <a:r>
              <a:rPr lang="fr-FR" sz="2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2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r>
              <a:rPr lang="fr-FR" sz="2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2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languages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please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go to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our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Pearson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. You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find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these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documents 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under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b="1" dirty="0" err="1"/>
              <a:t>course</a:t>
            </a:r>
            <a:r>
              <a:rPr lang="es-ES" b="1" dirty="0"/>
              <a:t> </a:t>
            </a:r>
            <a:r>
              <a:rPr lang="es-ES" b="1" dirty="0" err="1"/>
              <a:t>materials</a:t>
            </a:r>
            <a:r>
              <a:rPr lang="es-ES" b="1" dirty="0"/>
              <a:t>/</a:t>
            </a:r>
            <a:r>
              <a:rPr lang="es-ES" b="1" dirty="0" err="1"/>
              <a:t>teaching</a:t>
            </a:r>
            <a:r>
              <a:rPr lang="es-ES" b="1" dirty="0"/>
              <a:t> and </a:t>
            </a:r>
            <a:r>
              <a:rPr lang="es-ES" b="1" dirty="0" err="1"/>
              <a:t>learning</a:t>
            </a:r>
            <a:r>
              <a:rPr lang="es-ES" b="1" dirty="0"/>
              <a:t> </a:t>
            </a:r>
            <a:r>
              <a:rPr lang="es-ES" b="1" dirty="0" err="1"/>
              <a:t>materials</a:t>
            </a:r>
            <a:r>
              <a:rPr lang="es-ES" b="1" dirty="0"/>
              <a:t>/</a:t>
            </a:r>
            <a:r>
              <a:rPr lang="es-ES" b="1" dirty="0" err="1"/>
              <a:t>teacher</a:t>
            </a:r>
            <a:r>
              <a:rPr lang="es-ES" b="1" dirty="0"/>
              <a:t> </a:t>
            </a:r>
            <a:r>
              <a:rPr lang="es-ES" b="1" dirty="0" err="1"/>
              <a:t>support</a:t>
            </a:r>
            <a:endParaRPr lang="fr-FR" sz="26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80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02160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732316-FC33-9244-98D9-DDBC13FD4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6326" y="263958"/>
            <a:ext cx="9060164" cy="1107996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GB" b="1" dirty="0"/>
              <a:t>Task 1: Tenses – Present tense</a:t>
            </a:r>
            <a:br>
              <a:rPr lang="fr-FR" sz="18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0602FBB-4C39-9741-A7E3-531BCA396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42920"/>
            <a:ext cx="9605309" cy="1385887"/>
          </a:xfrm>
        </p:spPr>
        <p:txBody>
          <a:bodyPr/>
          <a:lstStyle/>
          <a:p>
            <a:r>
              <a:rPr lang="en-GB" sz="2600" b="1" dirty="0">
                <a:latin typeface="Arial" panose="020B0604020202020204" pitchFamily="34" charset="0"/>
                <a:cs typeface="Arial" panose="020B0604020202020204" pitchFamily="34" charset="0"/>
              </a:rPr>
              <a:t>Look at box (10) </a:t>
            </a: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on your </a:t>
            </a:r>
            <a:r>
              <a:rPr lang="fr-FR" sz="2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  <a:r>
              <a:rPr lang="fr-FR" sz="2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Help </a:t>
            </a:r>
            <a:r>
              <a:rPr lang="fr-FR" sz="2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Choose at least 4 verbs and talk about at least 5 of the following topics, using the same verbs.</a:t>
            </a:r>
            <a:endParaRPr lang="fr-F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dirty="0"/>
          </a:p>
        </p:txBody>
      </p:sp>
      <p:sp>
        <p:nvSpPr>
          <p:cNvPr id="5" name="Rectangle: Rounded Corners 3">
            <a:extLst>
              <a:ext uri="{FF2B5EF4-FFF2-40B4-BE49-F238E27FC236}">
                <a16:creationId xmlns:a16="http://schemas.microsoft.com/office/drawing/2014/main" id="{80C42DA2-16E2-DB40-83EC-355696CAC790}"/>
              </a:ext>
            </a:extLst>
          </p:cNvPr>
          <p:cNvSpPr/>
          <p:nvPr/>
        </p:nvSpPr>
        <p:spPr>
          <a:xfrm>
            <a:off x="938306" y="2985735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family</a:t>
            </a:r>
          </a:p>
        </p:txBody>
      </p:sp>
      <p:sp>
        <p:nvSpPr>
          <p:cNvPr id="6" name="Rectangle: Rounded Corners 4">
            <a:extLst>
              <a:ext uri="{FF2B5EF4-FFF2-40B4-BE49-F238E27FC236}">
                <a16:creationId xmlns:a16="http://schemas.microsoft.com/office/drawing/2014/main" id="{567FB424-B4E2-9545-BAF0-290A01F2115D}"/>
              </a:ext>
            </a:extLst>
          </p:cNvPr>
          <p:cNvSpPr/>
          <p:nvPr/>
        </p:nvSpPr>
        <p:spPr>
          <a:xfrm>
            <a:off x="2990534" y="300631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friends</a:t>
            </a:r>
          </a:p>
        </p:txBody>
      </p:sp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9EF06D7F-F21C-414F-94E0-2D5074AB1CDE}"/>
              </a:ext>
            </a:extLst>
          </p:cNvPr>
          <p:cNvSpPr/>
          <p:nvPr/>
        </p:nvSpPr>
        <p:spPr>
          <a:xfrm>
            <a:off x="5042762" y="3016825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leisure activities</a:t>
            </a:r>
          </a:p>
        </p:txBody>
      </p:sp>
      <p:sp>
        <p:nvSpPr>
          <p:cNvPr id="9" name="Rectangle: Rounded Corners 6">
            <a:extLst>
              <a:ext uri="{FF2B5EF4-FFF2-40B4-BE49-F238E27FC236}">
                <a16:creationId xmlns:a16="http://schemas.microsoft.com/office/drawing/2014/main" id="{D7F0B5C3-4407-4640-965C-331E089B4488}"/>
              </a:ext>
            </a:extLst>
          </p:cNvPr>
          <p:cNvSpPr/>
          <p:nvPr/>
        </p:nvSpPr>
        <p:spPr>
          <a:xfrm>
            <a:off x="7094990" y="3016825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weekend</a:t>
            </a:r>
          </a:p>
        </p:txBody>
      </p:sp>
      <p:sp>
        <p:nvSpPr>
          <p:cNvPr id="10" name="Rectangle: Rounded Corners 7">
            <a:extLst>
              <a:ext uri="{FF2B5EF4-FFF2-40B4-BE49-F238E27FC236}">
                <a16:creationId xmlns:a16="http://schemas.microsoft.com/office/drawing/2014/main" id="{4EC9B1C2-7265-5A40-BF2F-1688CA1A35DA}"/>
              </a:ext>
            </a:extLst>
          </p:cNvPr>
          <p:cNvSpPr/>
          <p:nvPr/>
        </p:nvSpPr>
        <p:spPr>
          <a:xfrm>
            <a:off x="933256" y="408963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school</a:t>
            </a:r>
          </a:p>
        </p:txBody>
      </p:sp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B49F338-CD5B-D544-AEAB-3778CA1CF2C7}"/>
              </a:ext>
            </a:extLst>
          </p:cNvPr>
          <p:cNvSpPr/>
          <p:nvPr/>
        </p:nvSpPr>
        <p:spPr>
          <a:xfrm>
            <a:off x="2985484" y="4065510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uniform</a:t>
            </a:r>
          </a:p>
        </p:txBody>
      </p:sp>
      <p:sp>
        <p:nvSpPr>
          <p:cNvPr id="12" name="Rectangle: Rounded Corners 9">
            <a:extLst>
              <a:ext uri="{FF2B5EF4-FFF2-40B4-BE49-F238E27FC236}">
                <a16:creationId xmlns:a16="http://schemas.microsoft.com/office/drawing/2014/main" id="{A79374F0-8A09-8448-AE93-3FB7AF284DE4}"/>
              </a:ext>
            </a:extLst>
          </p:cNvPr>
          <p:cNvSpPr/>
          <p:nvPr/>
        </p:nvSpPr>
        <p:spPr>
          <a:xfrm>
            <a:off x="5037712" y="408963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holidays</a:t>
            </a:r>
          </a:p>
        </p:txBody>
      </p:sp>
      <p:sp>
        <p:nvSpPr>
          <p:cNvPr id="13" name="Rectangle: Rounded Corners 10">
            <a:extLst>
              <a:ext uri="{FF2B5EF4-FFF2-40B4-BE49-F238E27FC236}">
                <a16:creationId xmlns:a16="http://schemas.microsoft.com/office/drawing/2014/main" id="{520E65DB-6B83-FF44-A5D4-1BBEA6AB49F8}"/>
              </a:ext>
            </a:extLst>
          </p:cNvPr>
          <p:cNvSpPr/>
          <p:nvPr/>
        </p:nvSpPr>
        <p:spPr>
          <a:xfrm>
            <a:off x="7089940" y="408963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town</a:t>
            </a:r>
          </a:p>
        </p:txBody>
      </p:sp>
      <p:sp>
        <p:nvSpPr>
          <p:cNvPr id="14" name="Rectangle: Rounded Corners 11">
            <a:extLst>
              <a:ext uri="{FF2B5EF4-FFF2-40B4-BE49-F238E27FC236}">
                <a16:creationId xmlns:a16="http://schemas.microsoft.com/office/drawing/2014/main" id="{4317DCEA-553A-6B48-BDA5-78A9353A4B4B}"/>
              </a:ext>
            </a:extLst>
          </p:cNvPr>
          <p:cNvSpPr/>
          <p:nvPr/>
        </p:nvSpPr>
        <p:spPr>
          <a:xfrm>
            <a:off x="933256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Volunteering</a:t>
            </a:r>
          </a:p>
        </p:txBody>
      </p:sp>
      <p:sp>
        <p:nvSpPr>
          <p:cNvPr id="15" name="Rectangle: Rounded Corners 12">
            <a:extLst>
              <a:ext uri="{FF2B5EF4-FFF2-40B4-BE49-F238E27FC236}">
                <a16:creationId xmlns:a16="http://schemas.microsoft.com/office/drawing/2014/main" id="{1A2AF927-6DD3-E84C-AAA8-76FD2CBD0B87}"/>
              </a:ext>
            </a:extLst>
          </p:cNvPr>
          <p:cNvSpPr/>
          <p:nvPr/>
        </p:nvSpPr>
        <p:spPr>
          <a:xfrm>
            <a:off x="2985484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J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environment</a:t>
            </a:r>
          </a:p>
        </p:txBody>
      </p:sp>
      <p:sp>
        <p:nvSpPr>
          <p:cNvPr id="16" name="Rectangle: Rounded Corners 13">
            <a:extLst>
              <a:ext uri="{FF2B5EF4-FFF2-40B4-BE49-F238E27FC236}">
                <a16:creationId xmlns:a16="http://schemas.microsoft.com/office/drawing/2014/main" id="{EFF90EBD-52FB-A541-B096-2060D59232DE}"/>
              </a:ext>
            </a:extLst>
          </p:cNvPr>
          <p:cNvSpPr/>
          <p:nvPr/>
        </p:nvSpPr>
        <p:spPr>
          <a:xfrm>
            <a:off x="5052809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Music festivals/ events</a:t>
            </a:r>
          </a:p>
        </p:txBody>
      </p:sp>
      <p:sp>
        <p:nvSpPr>
          <p:cNvPr id="17" name="Rectangle: Rounded Corners 14">
            <a:extLst>
              <a:ext uri="{FF2B5EF4-FFF2-40B4-BE49-F238E27FC236}">
                <a16:creationId xmlns:a16="http://schemas.microsoft.com/office/drawing/2014/main" id="{7F3B0465-540D-E142-A27D-A4E195F35A3D}"/>
              </a:ext>
            </a:extLst>
          </p:cNvPr>
          <p:cNvSpPr/>
          <p:nvPr/>
        </p:nvSpPr>
        <p:spPr>
          <a:xfrm>
            <a:off x="7105037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family celebration</a:t>
            </a:r>
          </a:p>
        </p:txBody>
      </p:sp>
      <p:sp>
        <p:nvSpPr>
          <p:cNvPr id="18" name="Thought Bubble: Cloud 17">
            <a:extLst>
              <a:ext uri="{FF2B5EF4-FFF2-40B4-BE49-F238E27FC236}">
                <a16:creationId xmlns:a16="http://schemas.microsoft.com/office/drawing/2014/main" id="{83C7A5C6-D458-6E46-B58B-FF8651CECFBE}"/>
              </a:ext>
            </a:extLst>
          </p:cNvPr>
          <p:cNvSpPr/>
          <p:nvPr/>
        </p:nvSpPr>
        <p:spPr>
          <a:xfrm>
            <a:off x="10136490" y="1187329"/>
            <a:ext cx="1842052" cy="1554480"/>
          </a:xfrm>
          <a:prstGeom prst="cloudCallout">
            <a:avLst>
              <a:gd name="adj1" fmla="val -74923"/>
              <a:gd name="adj2" fmla="val 10354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box 4  to add time phrases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hought Bubble: Cloud 18">
            <a:extLst>
              <a:ext uri="{FF2B5EF4-FFF2-40B4-BE49-F238E27FC236}">
                <a16:creationId xmlns:a16="http://schemas.microsoft.com/office/drawing/2014/main" id="{6B0FCDAC-6209-B54F-B3E5-C2617FED78D5}"/>
              </a:ext>
            </a:extLst>
          </p:cNvPr>
          <p:cNvSpPr/>
          <p:nvPr/>
        </p:nvSpPr>
        <p:spPr>
          <a:xfrm>
            <a:off x="10195765" y="2887940"/>
            <a:ext cx="1842052" cy="1554480"/>
          </a:xfrm>
          <a:prstGeom prst="cloudCallout">
            <a:avLst>
              <a:gd name="adj1" fmla="val -83556"/>
              <a:gd name="adj2" fmla="val 8393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box 5 to use negatives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hought Bubble: Cloud 19">
            <a:extLst>
              <a:ext uri="{FF2B5EF4-FFF2-40B4-BE49-F238E27FC236}">
                <a16:creationId xmlns:a16="http://schemas.microsoft.com/office/drawing/2014/main" id="{CA47CC60-9539-F84D-A41C-73A502765C94}"/>
              </a:ext>
            </a:extLst>
          </p:cNvPr>
          <p:cNvSpPr/>
          <p:nvPr/>
        </p:nvSpPr>
        <p:spPr>
          <a:xfrm>
            <a:off x="10119471" y="4520766"/>
            <a:ext cx="1842052" cy="1554480"/>
          </a:xfrm>
          <a:prstGeom prst="cloudCallout">
            <a:avLst>
              <a:gd name="adj1" fmla="val -86434"/>
              <a:gd name="adj2" fmla="val 7029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you include another person?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673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F9BE53-85D1-D84F-9D90-4CE55A430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6326" y="263958"/>
            <a:ext cx="9060164" cy="997196"/>
          </a:xfrm>
        </p:spPr>
        <p:txBody>
          <a:bodyPr/>
          <a:lstStyle/>
          <a:p>
            <a:r>
              <a:rPr lang="en-GB" b="1" dirty="0"/>
              <a:t>Task 2: Tenses – Past tense</a:t>
            </a:r>
            <a:br>
              <a:rPr lang="fr-FR" b="1" dirty="0"/>
            </a:b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3F61F45-C9D7-7E48-B7B9-2AFBDAD0B2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26628" y="1281731"/>
            <a:ext cx="8422168" cy="1486635"/>
          </a:xfrm>
        </p:spPr>
        <p:txBody>
          <a:bodyPr>
            <a:normAutofit/>
          </a:bodyPr>
          <a:lstStyle/>
          <a:p>
            <a:pPr marL="342900" indent="-342900"/>
            <a:r>
              <a:rPr lang="en-GB" sz="2600" b="1" dirty="0">
                <a:latin typeface="Arial" panose="020B0604020202020204" pitchFamily="34" charset="0"/>
                <a:cs typeface="Arial" panose="020B0604020202020204" pitchFamily="34" charset="0"/>
              </a:rPr>
              <a:t>Look at box (11) </a:t>
            </a: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on your</a:t>
            </a:r>
            <a:r>
              <a:rPr lang="fr-FR" sz="2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  <a:r>
              <a:rPr lang="fr-FR" sz="2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Help </a:t>
            </a:r>
            <a:r>
              <a:rPr lang="fr-FR" sz="2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/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Choose at least 4 verbs and talk about at least 5 of the following topics, using the same verbs.</a:t>
            </a:r>
            <a:endParaRPr lang="fr-F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790494-78CB-5F4A-8E41-69B81B081BAF}"/>
              </a:ext>
            </a:extLst>
          </p:cNvPr>
          <p:cNvSpPr/>
          <p:nvPr/>
        </p:nvSpPr>
        <p:spPr>
          <a:xfrm>
            <a:off x="938306" y="2985735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family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C26CC22-820F-FF45-8F33-8CCCBB38D425}"/>
              </a:ext>
            </a:extLst>
          </p:cNvPr>
          <p:cNvSpPr/>
          <p:nvPr/>
        </p:nvSpPr>
        <p:spPr>
          <a:xfrm>
            <a:off x="2990534" y="300631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friends</a:t>
            </a:r>
          </a:p>
        </p:txBody>
      </p:sp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CA210429-A665-9A44-950C-CCDD9750A5D6}"/>
              </a:ext>
            </a:extLst>
          </p:cNvPr>
          <p:cNvSpPr/>
          <p:nvPr/>
        </p:nvSpPr>
        <p:spPr>
          <a:xfrm>
            <a:off x="7094990" y="3016825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Last weekend</a:t>
            </a:r>
          </a:p>
        </p:txBody>
      </p:sp>
      <p:sp>
        <p:nvSpPr>
          <p:cNvPr id="7" name="Rectangle: Rounded Corners 7">
            <a:extLst>
              <a:ext uri="{FF2B5EF4-FFF2-40B4-BE49-F238E27FC236}">
                <a16:creationId xmlns:a16="http://schemas.microsoft.com/office/drawing/2014/main" id="{BD5C1C5D-B216-944F-B648-539FB5FE2850}"/>
              </a:ext>
            </a:extLst>
          </p:cNvPr>
          <p:cNvSpPr/>
          <p:nvPr/>
        </p:nvSpPr>
        <p:spPr>
          <a:xfrm>
            <a:off x="933256" y="408963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school</a:t>
            </a:r>
          </a:p>
        </p:txBody>
      </p:sp>
      <p:sp>
        <p:nvSpPr>
          <p:cNvPr id="8" name="Rectangle: Rounded Corners 8">
            <a:extLst>
              <a:ext uri="{FF2B5EF4-FFF2-40B4-BE49-F238E27FC236}">
                <a16:creationId xmlns:a16="http://schemas.microsoft.com/office/drawing/2014/main" id="{6836E4EC-4C88-3E4B-87DB-A31CB48D5831}"/>
              </a:ext>
            </a:extLst>
          </p:cNvPr>
          <p:cNvSpPr/>
          <p:nvPr/>
        </p:nvSpPr>
        <p:spPr>
          <a:xfrm>
            <a:off x="2985484" y="4065510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uniform</a:t>
            </a:r>
          </a:p>
        </p:txBody>
      </p:sp>
      <p:sp>
        <p:nvSpPr>
          <p:cNvPr id="9" name="Rectangle: Rounded Corners 9">
            <a:extLst>
              <a:ext uri="{FF2B5EF4-FFF2-40B4-BE49-F238E27FC236}">
                <a16:creationId xmlns:a16="http://schemas.microsoft.com/office/drawing/2014/main" id="{719E2509-7727-1547-A39A-165574E60BA9}"/>
              </a:ext>
            </a:extLst>
          </p:cNvPr>
          <p:cNvSpPr/>
          <p:nvPr/>
        </p:nvSpPr>
        <p:spPr>
          <a:xfrm>
            <a:off x="5037712" y="408963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holidays</a:t>
            </a:r>
          </a:p>
        </p:txBody>
      </p:sp>
      <p:sp>
        <p:nvSpPr>
          <p:cNvPr id="10" name="Rectangle: Rounded Corners 10">
            <a:extLst>
              <a:ext uri="{FF2B5EF4-FFF2-40B4-BE49-F238E27FC236}">
                <a16:creationId xmlns:a16="http://schemas.microsoft.com/office/drawing/2014/main" id="{A9B13C4F-720D-3846-8851-BA695B5EB6CA}"/>
              </a:ext>
            </a:extLst>
          </p:cNvPr>
          <p:cNvSpPr/>
          <p:nvPr/>
        </p:nvSpPr>
        <p:spPr>
          <a:xfrm>
            <a:off x="7089940" y="408963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town</a:t>
            </a:r>
          </a:p>
        </p:txBody>
      </p:sp>
      <p:sp>
        <p:nvSpPr>
          <p:cNvPr id="11" name="Rectangle: Rounded Corners 11">
            <a:extLst>
              <a:ext uri="{FF2B5EF4-FFF2-40B4-BE49-F238E27FC236}">
                <a16:creationId xmlns:a16="http://schemas.microsoft.com/office/drawing/2014/main" id="{28C33170-2D42-604F-B105-C7BE9238BB8F}"/>
              </a:ext>
            </a:extLst>
          </p:cNvPr>
          <p:cNvSpPr/>
          <p:nvPr/>
        </p:nvSpPr>
        <p:spPr>
          <a:xfrm>
            <a:off x="933256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Work experience</a:t>
            </a:r>
          </a:p>
        </p:txBody>
      </p:sp>
      <p:sp>
        <p:nvSpPr>
          <p:cNvPr id="12" name="Rectangle: Rounded Corners 12">
            <a:extLst>
              <a:ext uri="{FF2B5EF4-FFF2-40B4-BE49-F238E27FC236}">
                <a16:creationId xmlns:a16="http://schemas.microsoft.com/office/drawing/2014/main" id="{34598BC7-4EBF-3345-9EAC-19A310666772}"/>
              </a:ext>
            </a:extLst>
          </p:cNvPr>
          <p:cNvSpPr/>
          <p:nvPr/>
        </p:nvSpPr>
        <p:spPr>
          <a:xfrm>
            <a:off x="2985484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J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environment</a:t>
            </a:r>
          </a:p>
        </p:txBody>
      </p:sp>
      <p:sp>
        <p:nvSpPr>
          <p:cNvPr id="13" name="Rectangle: Rounded Corners 13">
            <a:extLst>
              <a:ext uri="{FF2B5EF4-FFF2-40B4-BE49-F238E27FC236}">
                <a16:creationId xmlns:a16="http://schemas.microsoft.com/office/drawing/2014/main" id="{FF5992C4-4BCF-834E-9D34-057E1E944E32}"/>
              </a:ext>
            </a:extLst>
          </p:cNvPr>
          <p:cNvSpPr/>
          <p:nvPr/>
        </p:nvSpPr>
        <p:spPr>
          <a:xfrm>
            <a:off x="5052809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Music festivals/ events</a:t>
            </a:r>
          </a:p>
        </p:txBody>
      </p:sp>
      <p:sp>
        <p:nvSpPr>
          <p:cNvPr id="14" name="Rectangle: Rounded Corners 14">
            <a:extLst>
              <a:ext uri="{FF2B5EF4-FFF2-40B4-BE49-F238E27FC236}">
                <a16:creationId xmlns:a16="http://schemas.microsoft.com/office/drawing/2014/main" id="{865F398C-3483-964F-8AD7-4E201C0C9ECA}"/>
              </a:ext>
            </a:extLst>
          </p:cNvPr>
          <p:cNvSpPr/>
          <p:nvPr/>
        </p:nvSpPr>
        <p:spPr>
          <a:xfrm>
            <a:off x="7105037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family celebration</a:t>
            </a:r>
          </a:p>
        </p:txBody>
      </p:sp>
      <p:sp>
        <p:nvSpPr>
          <p:cNvPr id="15" name="Rectangle: Rounded Corners 5">
            <a:extLst>
              <a:ext uri="{FF2B5EF4-FFF2-40B4-BE49-F238E27FC236}">
                <a16:creationId xmlns:a16="http://schemas.microsoft.com/office/drawing/2014/main" id="{633C53BC-106C-5B4B-8B2C-798043EB6513}"/>
              </a:ext>
            </a:extLst>
          </p:cNvPr>
          <p:cNvSpPr/>
          <p:nvPr/>
        </p:nvSpPr>
        <p:spPr>
          <a:xfrm>
            <a:off x="5042762" y="3016825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leisure activities</a:t>
            </a:r>
          </a:p>
        </p:txBody>
      </p:sp>
      <p:sp>
        <p:nvSpPr>
          <p:cNvPr id="16" name="Thought Bubble: Cloud 17">
            <a:extLst>
              <a:ext uri="{FF2B5EF4-FFF2-40B4-BE49-F238E27FC236}">
                <a16:creationId xmlns:a16="http://schemas.microsoft.com/office/drawing/2014/main" id="{9A592D25-6CCD-334A-8A03-26CB07CCC6B6}"/>
              </a:ext>
            </a:extLst>
          </p:cNvPr>
          <p:cNvSpPr/>
          <p:nvPr/>
        </p:nvSpPr>
        <p:spPr>
          <a:xfrm>
            <a:off x="10136490" y="1187329"/>
            <a:ext cx="1842052" cy="1554480"/>
          </a:xfrm>
          <a:prstGeom prst="cloudCallout">
            <a:avLst>
              <a:gd name="adj1" fmla="val -74923"/>
              <a:gd name="adj2" fmla="val 10354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box 4  to add time phrases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hought Bubble: Cloud 18">
            <a:extLst>
              <a:ext uri="{FF2B5EF4-FFF2-40B4-BE49-F238E27FC236}">
                <a16:creationId xmlns:a16="http://schemas.microsoft.com/office/drawing/2014/main" id="{F531FD23-82DB-A849-ACF8-FF9247189026}"/>
              </a:ext>
            </a:extLst>
          </p:cNvPr>
          <p:cNvSpPr/>
          <p:nvPr/>
        </p:nvSpPr>
        <p:spPr>
          <a:xfrm>
            <a:off x="10195765" y="2887940"/>
            <a:ext cx="1842052" cy="1554480"/>
          </a:xfrm>
          <a:prstGeom prst="cloudCallout">
            <a:avLst>
              <a:gd name="adj1" fmla="val -83556"/>
              <a:gd name="adj2" fmla="val 8393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box 5 to use negatives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hought Bubble: Cloud 19">
            <a:extLst>
              <a:ext uri="{FF2B5EF4-FFF2-40B4-BE49-F238E27FC236}">
                <a16:creationId xmlns:a16="http://schemas.microsoft.com/office/drawing/2014/main" id="{401F5E88-04F9-3B47-A37C-5783B824D61A}"/>
              </a:ext>
            </a:extLst>
          </p:cNvPr>
          <p:cNvSpPr/>
          <p:nvPr/>
        </p:nvSpPr>
        <p:spPr>
          <a:xfrm>
            <a:off x="10119471" y="4520766"/>
            <a:ext cx="1842052" cy="1554480"/>
          </a:xfrm>
          <a:prstGeom prst="cloudCallout">
            <a:avLst>
              <a:gd name="adj1" fmla="val -86434"/>
              <a:gd name="adj2" fmla="val 7029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you include another person?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A441D53-F656-4AD3-AD5E-FFF0B320B5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43996" y="3226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0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6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F9BE53-85D1-D84F-9D90-4CE55A430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6326" y="263958"/>
            <a:ext cx="9060164" cy="997196"/>
          </a:xfrm>
        </p:spPr>
        <p:txBody>
          <a:bodyPr/>
          <a:lstStyle/>
          <a:p>
            <a:r>
              <a:rPr lang="en-GB" b="1" dirty="0"/>
              <a:t>Task 3: Tenses – Future tense</a:t>
            </a:r>
            <a:br>
              <a:rPr lang="fr-FR" b="1" dirty="0"/>
            </a:b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3F61F45-C9D7-7E48-B7B9-2AFBDAD0B2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26628" y="1281731"/>
            <a:ext cx="8422168" cy="1486635"/>
          </a:xfrm>
        </p:spPr>
        <p:txBody>
          <a:bodyPr>
            <a:normAutofit/>
          </a:bodyPr>
          <a:lstStyle/>
          <a:p>
            <a:pPr marL="342900" indent="-342900"/>
            <a:r>
              <a:rPr lang="en-GB" sz="2600" b="1" dirty="0">
                <a:latin typeface="Arial" panose="020B0604020202020204" pitchFamily="34" charset="0"/>
                <a:cs typeface="Arial" panose="020B0604020202020204" pitchFamily="34" charset="0"/>
              </a:rPr>
              <a:t>Look at box (12) </a:t>
            </a: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on your</a:t>
            </a:r>
            <a:r>
              <a:rPr lang="fr-FR" sz="2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  <a:r>
              <a:rPr lang="fr-FR" sz="2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Help </a:t>
            </a:r>
            <a:r>
              <a:rPr lang="fr-FR" sz="2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/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Choose at least 4 verbs and talk about at least 5 of the following topics, using the same verbs.</a:t>
            </a:r>
            <a:endParaRPr lang="fr-F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1790494-78CB-5F4A-8E41-69B81B081BAF}"/>
              </a:ext>
            </a:extLst>
          </p:cNvPr>
          <p:cNvSpPr/>
          <p:nvPr/>
        </p:nvSpPr>
        <p:spPr>
          <a:xfrm>
            <a:off x="938306" y="2985735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family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C26CC22-820F-FF45-8F33-8CCCBB38D425}"/>
              </a:ext>
            </a:extLst>
          </p:cNvPr>
          <p:cNvSpPr/>
          <p:nvPr/>
        </p:nvSpPr>
        <p:spPr>
          <a:xfrm>
            <a:off x="2990534" y="300631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friends</a:t>
            </a:r>
          </a:p>
        </p:txBody>
      </p:sp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CA210429-A665-9A44-950C-CCDD9750A5D6}"/>
              </a:ext>
            </a:extLst>
          </p:cNvPr>
          <p:cNvSpPr/>
          <p:nvPr/>
        </p:nvSpPr>
        <p:spPr>
          <a:xfrm>
            <a:off x="7094990" y="3016825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Next weekend</a:t>
            </a:r>
          </a:p>
        </p:txBody>
      </p:sp>
      <p:sp>
        <p:nvSpPr>
          <p:cNvPr id="7" name="Rectangle: Rounded Corners 7">
            <a:extLst>
              <a:ext uri="{FF2B5EF4-FFF2-40B4-BE49-F238E27FC236}">
                <a16:creationId xmlns:a16="http://schemas.microsoft.com/office/drawing/2014/main" id="{BD5C1C5D-B216-944F-B648-539FB5FE2850}"/>
              </a:ext>
            </a:extLst>
          </p:cNvPr>
          <p:cNvSpPr/>
          <p:nvPr/>
        </p:nvSpPr>
        <p:spPr>
          <a:xfrm>
            <a:off x="933256" y="408963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school</a:t>
            </a:r>
          </a:p>
        </p:txBody>
      </p:sp>
      <p:sp>
        <p:nvSpPr>
          <p:cNvPr id="8" name="Rectangle: Rounded Corners 8">
            <a:extLst>
              <a:ext uri="{FF2B5EF4-FFF2-40B4-BE49-F238E27FC236}">
                <a16:creationId xmlns:a16="http://schemas.microsoft.com/office/drawing/2014/main" id="{6836E4EC-4C88-3E4B-87DB-A31CB48D5831}"/>
              </a:ext>
            </a:extLst>
          </p:cNvPr>
          <p:cNvSpPr/>
          <p:nvPr/>
        </p:nvSpPr>
        <p:spPr>
          <a:xfrm>
            <a:off x="2985484" y="4065510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uniform</a:t>
            </a:r>
          </a:p>
        </p:txBody>
      </p:sp>
      <p:sp>
        <p:nvSpPr>
          <p:cNvPr id="9" name="Rectangle: Rounded Corners 9">
            <a:extLst>
              <a:ext uri="{FF2B5EF4-FFF2-40B4-BE49-F238E27FC236}">
                <a16:creationId xmlns:a16="http://schemas.microsoft.com/office/drawing/2014/main" id="{719E2509-7727-1547-A39A-165574E60BA9}"/>
              </a:ext>
            </a:extLst>
          </p:cNvPr>
          <p:cNvSpPr/>
          <p:nvPr/>
        </p:nvSpPr>
        <p:spPr>
          <a:xfrm>
            <a:off x="5037712" y="408963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holidays</a:t>
            </a:r>
          </a:p>
        </p:txBody>
      </p:sp>
      <p:sp>
        <p:nvSpPr>
          <p:cNvPr id="10" name="Rectangle: Rounded Corners 10">
            <a:extLst>
              <a:ext uri="{FF2B5EF4-FFF2-40B4-BE49-F238E27FC236}">
                <a16:creationId xmlns:a16="http://schemas.microsoft.com/office/drawing/2014/main" id="{A9B13C4F-720D-3846-8851-BA695B5EB6CA}"/>
              </a:ext>
            </a:extLst>
          </p:cNvPr>
          <p:cNvSpPr/>
          <p:nvPr/>
        </p:nvSpPr>
        <p:spPr>
          <a:xfrm>
            <a:off x="7089940" y="4089633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town</a:t>
            </a:r>
          </a:p>
        </p:txBody>
      </p:sp>
      <p:sp>
        <p:nvSpPr>
          <p:cNvPr id="11" name="Rectangle: Rounded Corners 11">
            <a:extLst>
              <a:ext uri="{FF2B5EF4-FFF2-40B4-BE49-F238E27FC236}">
                <a16:creationId xmlns:a16="http://schemas.microsoft.com/office/drawing/2014/main" id="{28C33170-2D42-604F-B105-C7BE9238BB8F}"/>
              </a:ext>
            </a:extLst>
          </p:cNvPr>
          <p:cNvSpPr/>
          <p:nvPr/>
        </p:nvSpPr>
        <p:spPr>
          <a:xfrm>
            <a:off x="933256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future</a:t>
            </a:r>
          </a:p>
        </p:txBody>
      </p:sp>
      <p:sp>
        <p:nvSpPr>
          <p:cNvPr id="12" name="Rectangle: Rounded Corners 12">
            <a:extLst>
              <a:ext uri="{FF2B5EF4-FFF2-40B4-BE49-F238E27FC236}">
                <a16:creationId xmlns:a16="http://schemas.microsoft.com/office/drawing/2014/main" id="{34598BC7-4EBF-3345-9EAC-19A310666772}"/>
              </a:ext>
            </a:extLst>
          </p:cNvPr>
          <p:cNvSpPr/>
          <p:nvPr/>
        </p:nvSpPr>
        <p:spPr>
          <a:xfrm>
            <a:off x="2985484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J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environment</a:t>
            </a:r>
          </a:p>
        </p:txBody>
      </p:sp>
      <p:sp>
        <p:nvSpPr>
          <p:cNvPr id="13" name="Rectangle: Rounded Corners 13">
            <a:extLst>
              <a:ext uri="{FF2B5EF4-FFF2-40B4-BE49-F238E27FC236}">
                <a16:creationId xmlns:a16="http://schemas.microsoft.com/office/drawing/2014/main" id="{FF5992C4-4BCF-834E-9D34-057E1E944E32}"/>
              </a:ext>
            </a:extLst>
          </p:cNvPr>
          <p:cNvSpPr/>
          <p:nvPr/>
        </p:nvSpPr>
        <p:spPr>
          <a:xfrm>
            <a:off x="5052809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Music festivals/ events</a:t>
            </a:r>
          </a:p>
        </p:txBody>
      </p:sp>
      <p:sp>
        <p:nvSpPr>
          <p:cNvPr id="14" name="Rectangle: Rounded Corners 14">
            <a:extLst>
              <a:ext uri="{FF2B5EF4-FFF2-40B4-BE49-F238E27FC236}">
                <a16:creationId xmlns:a16="http://schemas.microsoft.com/office/drawing/2014/main" id="{865F398C-3483-964F-8AD7-4E201C0C9ECA}"/>
              </a:ext>
            </a:extLst>
          </p:cNvPr>
          <p:cNvSpPr/>
          <p:nvPr/>
        </p:nvSpPr>
        <p:spPr>
          <a:xfrm>
            <a:off x="7105037" y="5186436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family celebration</a:t>
            </a:r>
          </a:p>
        </p:txBody>
      </p:sp>
      <p:sp>
        <p:nvSpPr>
          <p:cNvPr id="15" name="Rectangle: Rounded Corners 5">
            <a:extLst>
              <a:ext uri="{FF2B5EF4-FFF2-40B4-BE49-F238E27FC236}">
                <a16:creationId xmlns:a16="http://schemas.microsoft.com/office/drawing/2014/main" id="{633C53BC-106C-5B4B-8B2C-798043EB6513}"/>
              </a:ext>
            </a:extLst>
          </p:cNvPr>
          <p:cNvSpPr/>
          <p:nvPr/>
        </p:nvSpPr>
        <p:spPr>
          <a:xfrm>
            <a:off x="5042762" y="3016825"/>
            <a:ext cx="2052228" cy="9105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My leisure activities</a:t>
            </a:r>
          </a:p>
        </p:txBody>
      </p:sp>
      <p:sp>
        <p:nvSpPr>
          <p:cNvPr id="16" name="Thought Bubble: Cloud 17">
            <a:extLst>
              <a:ext uri="{FF2B5EF4-FFF2-40B4-BE49-F238E27FC236}">
                <a16:creationId xmlns:a16="http://schemas.microsoft.com/office/drawing/2014/main" id="{9A592D25-6CCD-334A-8A03-26CB07CCC6B6}"/>
              </a:ext>
            </a:extLst>
          </p:cNvPr>
          <p:cNvSpPr/>
          <p:nvPr/>
        </p:nvSpPr>
        <p:spPr>
          <a:xfrm>
            <a:off x="10136490" y="1187329"/>
            <a:ext cx="1842052" cy="1554480"/>
          </a:xfrm>
          <a:prstGeom prst="cloudCallout">
            <a:avLst>
              <a:gd name="adj1" fmla="val -74923"/>
              <a:gd name="adj2" fmla="val 10354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box 4  to add time phrases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hought Bubble: Cloud 18">
            <a:extLst>
              <a:ext uri="{FF2B5EF4-FFF2-40B4-BE49-F238E27FC236}">
                <a16:creationId xmlns:a16="http://schemas.microsoft.com/office/drawing/2014/main" id="{F531FD23-82DB-A849-ACF8-FF9247189026}"/>
              </a:ext>
            </a:extLst>
          </p:cNvPr>
          <p:cNvSpPr/>
          <p:nvPr/>
        </p:nvSpPr>
        <p:spPr>
          <a:xfrm>
            <a:off x="10195765" y="2887940"/>
            <a:ext cx="1842052" cy="1554480"/>
          </a:xfrm>
          <a:prstGeom prst="cloudCallout">
            <a:avLst>
              <a:gd name="adj1" fmla="val -83556"/>
              <a:gd name="adj2" fmla="val 8393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box 5 to use negatives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hought Bubble: Cloud 19">
            <a:extLst>
              <a:ext uri="{FF2B5EF4-FFF2-40B4-BE49-F238E27FC236}">
                <a16:creationId xmlns:a16="http://schemas.microsoft.com/office/drawing/2014/main" id="{401F5E88-04F9-3B47-A37C-5783B824D61A}"/>
              </a:ext>
            </a:extLst>
          </p:cNvPr>
          <p:cNvSpPr/>
          <p:nvPr/>
        </p:nvSpPr>
        <p:spPr>
          <a:xfrm>
            <a:off x="10119471" y="4520766"/>
            <a:ext cx="1842052" cy="1554480"/>
          </a:xfrm>
          <a:prstGeom prst="cloudCallout">
            <a:avLst>
              <a:gd name="adj1" fmla="val -86434"/>
              <a:gd name="adj2" fmla="val 7029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you include another person?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452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961ED1-EA7F-3F4F-BEF1-804141F8C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Task 4: Expressing opinion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8E9DD83-0736-FE42-9210-816F34B828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440001"/>
            <a:ext cx="10972800" cy="1817550"/>
          </a:xfrm>
        </p:spPr>
        <p:txBody>
          <a:bodyPr/>
          <a:lstStyle/>
          <a:p>
            <a:r>
              <a:rPr lang="en-GB" sz="2600" b="1" dirty="0">
                <a:latin typeface="Arial" panose="020B0604020202020204" pitchFamily="34" charset="0"/>
                <a:cs typeface="Arial" panose="020B0604020202020204" pitchFamily="34" charset="0"/>
              </a:rPr>
              <a:t>Look at boxes (1) and (6) </a:t>
            </a: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on your</a:t>
            </a:r>
            <a:r>
              <a:rPr lang="fr-FR" sz="2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  <a:r>
              <a:rPr lang="fr-FR" sz="2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Help </a:t>
            </a:r>
            <a:r>
              <a:rPr lang="fr-FR" sz="2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</a:t>
            </a: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Give your opinion about the following topics. Choose at least 5.</a:t>
            </a:r>
          </a:p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Give a positive opinion and a negative opinion about each one and justify using </a:t>
            </a:r>
            <a:r>
              <a:rPr lang="en-GB" sz="2600" i="1" dirty="0">
                <a:latin typeface="Arial" panose="020B0604020202020204" pitchFamily="34" charset="0"/>
                <a:cs typeface="Arial" panose="020B0604020202020204" pitchFamily="34" charset="0"/>
              </a:rPr>
              <a:t>because</a:t>
            </a: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 (or similar words).</a:t>
            </a:r>
          </a:p>
          <a:p>
            <a:pPr marL="50800" indent="0">
              <a:buNone/>
            </a:pPr>
            <a:endParaRPr lang="es-E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3F51C66-5A91-D242-BB03-D04CFB8B4E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670010"/>
              </p:ext>
            </p:extLst>
          </p:nvPr>
        </p:nvGraphicFramePr>
        <p:xfrm>
          <a:off x="720000" y="3934996"/>
          <a:ext cx="8785087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94885">
                  <a:extLst>
                    <a:ext uri="{9D8B030D-6E8A-4147-A177-3AD203B41FA5}">
                      <a16:colId xmlns:a16="http://schemas.microsoft.com/office/drawing/2014/main" val="2379421988"/>
                    </a:ext>
                  </a:extLst>
                </a:gridCol>
                <a:gridCol w="2995101">
                  <a:extLst>
                    <a:ext uri="{9D8B030D-6E8A-4147-A177-3AD203B41FA5}">
                      <a16:colId xmlns:a16="http://schemas.microsoft.com/office/drawing/2014/main" val="2774888889"/>
                    </a:ext>
                  </a:extLst>
                </a:gridCol>
                <a:gridCol w="2995101">
                  <a:extLst>
                    <a:ext uri="{9D8B030D-6E8A-4147-A177-3AD203B41FA5}">
                      <a16:colId xmlns:a16="http://schemas.microsoft.com/office/drawing/2014/main" val="1906054739"/>
                    </a:ext>
                  </a:extLst>
                </a:gridCol>
              </a:tblGrid>
              <a:tr h="455279">
                <a:tc>
                  <a:txBody>
                    <a:bodyPr/>
                    <a:lstStyle/>
                    <a:p>
                      <a:r>
                        <a:rPr lang="en-GB" sz="2400" dirty="0"/>
                        <a:t> 1. New Year’s Eve</a:t>
                      </a:r>
                      <a:endParaRPr lang="fr-FR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2. A family outing</a:t>
                      </a:r>
                      <a:endParaRPr lang="fr-FR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3. My town</a:t>
                      </a:r>
                      <a:endParaRPr lang="fr-FR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331592"/>
                  </a:ext>
                </a:extLst>
              </a:tr>
              <a:tr h="455279">
                <a:tc>
                  <a:txBody>
                    <a:bodyPr/>
                    <a:lstStyle/>
                    <a:p>
                      <a:r>
                        <a:rPr lang="en-GB" sz="2400" dirty="0"/>
                        <a:t>4. My  school</a:t>
                      </a:r>
                      <a:endParaRPr lang="fr-FR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5. Facebook</a:t>
                      </a:r>
                      <a:endParaRPr lang="fr-FR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6. My best friend</a:t>
                      </a:r>
                      <a:endParaRPr lang="fr-FR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947168"/>
                  </a:ext>
                </a:extLst>
              </a:tr>
              <a:tr h="455279">
                <a:tc>
                  <a:txBody>
                    <a:bodyPr/>
                    <a:lstStyle/>
                    <a:p>
                      <a:r>
                        <a:rPr lang="en-GB" sz="2400" dirty="0"/>
                        <a:t>7. My subjects</a:t>
                      </a:r>
                      <a:endParaRPr lang="fr-FR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8. My local area</a:t>
                      </a:r>
                      <a:endParaRPr lang="fr-FR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9. The last film I saw</a:t>
                      </a:r>
                      <a:endParaRPr lang="fr-FR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479073"/>
                  </a:ext>
                </a:extLst>
              </a:tr>
            </a:tbl>
          </a:graphicData>
        </a:graphic>
      </p:graphicFrame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9BF71A30-6728-3E43-B140-32DC2D7E34D5}"/>
              </a:ext>
            </a:extLst>
          </p:cNvPr>
          <p:cNvSpPr/>
          <p:nvPr/>
        </p:nvSpPr>
        <p:spPr>
          <a:xfrm>
            <a:off x="9815514" y="3257551"/>
            <a:ext cx="2247098" cy="1554480"/>
          </a:xfrm>
          <a:prstGeom prst="cloudCallout">
            <a:avLst>
              <a:gd name="adj1" fmla="val -39047"/>
              <a:gd name="adj2" fmla="val 8905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box 3  to add connectives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53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CAA985-BA09-2449-A697-46637448D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Task 5: Giving a range of details 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CE4D8E3-EC12-2840-BEDB-6E199EF5F4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440000"/>
            <a:ext cx="7623900" cy="1846539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Use the grid on the right to talk about the topics below.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many boxes can you tick off?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Can you talk about each topic for 1 minute?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dirty="0"/>
          </a:p>
        </p:txBody>
      </p:sp>
      <p:sp>
        <p:nvSpPr>
          <p:cNvPr id="4" name="Rectangle: Rounded Corners 4">
            <a:extLst>
              <a:ext uri="{FF2B5EF4-FFF2-40B4-BE49-F238E27FC236}">
                <a16:creationId xmlns:a16="http://schemas.microsoft.com/office/drawing/2014/main" id="{80242C72-2527-9F41-AC45-EBFEB931608F}"/>
              </a:ext>
            </a:extLst>
          </p:cNvPr>
          <p:cNvSpPr/>
          <p:nvPr/>
        </p:nvSpPr>
        <p:spPr>
          <a:xfrm>
            <a:off x="868972" y="3764619"/>
            <a:ext cx="2052228" cy="9105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100" dirty="0"/>
              <a:t> 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My family</a:t>
            </a:r>
          </a:p>
        </p:txBody>
      </p:sp>
      <p:sp>
        <p:nvSpPr>
          <p:cNvPr id="5" name="Rectangle: Rounded Corners 5">
            <a:extLst>
              <a:ext uri="{FF2B5EF4-FFF2-40B4-BE49-F238E27FC236}">
                <a16:creationId xmlns:a16="http://schemas.microsoft.com/office/drawing/2014/main" id="{C4A992A6-E4B1-154D-A402-73A12018F77E}"/>
              </a:ext>
            </a:extLst>
          </p:cNvPr>
          <p:cNvSpPr/>
          <p:nvPr/>
        </p:nvSpPr>
        <p:spPr>
          <a:xfrm>
            <a:off x="3198952" y="3764619"/>
            <a:ext cx="2052228" cy="91051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My uniform</a:t>
            </a:r>
          </a:p>
        </p:txBody>
      </p:sp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EC28C2B1-DE56-AC48-A1D9-D8FB12592245}"/>
              </a:ext>
            </a:extLst>
          </p:cNvPr>
          <p:cNvSpPr/>
          <p:nvPr/>
        </p:nvSpPr>
        <p:spPr>
          <a:xfrm>
            <a:off x="5528932" y="3764619"/>
            <a:ext cx="2052228" cy="91051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100" dirty="0"/>
              <a:t> 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My town</a:t>
            </a:r>
          </a:p>
        </p:txBody>
      </p:sp>
      <p:sp>
        <p:nvSpPr>
          <p:cNvPr id="7" name="Rectangle: Rounded Corners 7">
            <a:extLst>
              <a:ext uri="{FF2B5EF4-FFF2-40B4-BE49-F238E27FC236}">
                <a16:creationId xmlns:a16="http://schemas.microsoft.com/office/drawing/2014/main" id="{C218F356-A0AC-454F-84F4-C5C1EC504108}"/>
              </a:ext>
            </a:extLst>
          </p:cNvPr>
          <p:cNvSpPr/>
          <p:nvPr/>
        </p:nvSpPr>
        <p:spPr>
          <a:xfrm>
            <a:off x="909638" y="4817215"/>
            <a:ext cx="2052228" cy="91051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 My friends</a:t>
            </a:r>
          </a:p>
        </p:txBody>
      </p:sp>
      <p:sp>
        <p:nvSpPr>
          <p:cNvPr id="8" name="Rectangle: Rounded Corners 8">
            <a:extLst>
              <a:ext uri="{FF2B5EF4-FFF2-40B4-BE49-F238E27FC236}">
                <a16:creationId xmlns:a16="http://schemas.microsoft.com/office/drawing/2014/main" id="{F5C9AA90-BCB1-A64E-9109-55CEE46E36FA}"/>
              </a:ext>
            </a:extLst>
          </p:cNvPr>
          <p:cNvSpPr/>
          <p:nvPr/>
        </p:nvSpPr>
        <p:spPr>
          <a:xfrm>
            <a:off x="3198952" y="4817214"/>
            <a:ext cx="2052228" cy="910513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100" dirty="0"/>
              <a:t> 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My school</a:t>
            </a:r>
          </a:p>
        </p:txBody>
      </p:sp>
      <p:sp>
        <p:nvSpPr>
          <p:cNvPr id="9" name="Rectangle: Rounded Corners 9">
            <a:extLst>
              <a:ext uri="{FF2B5EF4-FFF2-40B4-BE49-F238E27FC236}">
                <a16:creationId xmlns:a16="http://schemas.microsoft.com/office/drawing/2014/main" id="{6B7E1F66-16E5-4A47-8F1A-0F588B4D4DA9}"/>
              </a:ext>
            </a:extLst>
          </p:cNvPr>
          <p:cNvSpPr/>
          <p:nvPr/>
        </p:nvSpPr>
        <p:spPr>
          <a:xfrm>
            <a:off x="5528932" y="4817213"/>
            <a:ext cx="2052228" cy="910513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100" dirty="0"/>
              <a:t> </a:t>
            </a:r>
            <a:r>
              <a:rPr lang="en-GB" sz="2100" dirty="0">
                <a:latin typeface="Arial" panose="020B0604020202020204" pitchFamily="34" charset="0"/>
                <a:cs typeface="Arial" panose="020B0604020202020204" pitchFamily="34" charset="0"/>
              </a:rPr>
              <a:t>My  birthday</a:t>
            </a: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15C19BF7-346D-A14A-81D7-F1F76C6158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698433"/>
              </p:ext>
            </p:extLst>
          </p:nvPr>
        </p:nvGraphicFramePr>
        <p:xfrm>
          <a:off x="8580986" y="1395757"/>
          <a:ext cx="3281488" cy="3547303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640744">
                  <a:extLst>
                    <a:ext uri="{9D8B030D-6E8A-4147-A177-3AD203B41FA5}">
                      <a16:colId xmlns:a16="http://schemas.microsoft.com/office/drawing/2014/main" val="661222434"/>
                    </a:ext>
                  </a:extLst>
                </a:gridCol>
                <a:gridCol w="1640744">
                  <a:extLst>
                    <a:ext uri="{9D8B030D-6E8A-4147-A177-3AD203B41FA5}">
                      <a16:colId xmlns:a16="http://schemas.microsoft.com/office/drawing/2014/main" val="2925890118"/>
                    </a:ext>
                  </a:extLst>
                </a:gridCol>
              </a:tblGrid>
              <a:tr h="1207475"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General </a:t>
                      </a:r>
                      <a:r>
                        <a:rPr lang="es-ES" sz="18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information</a:t>
                      </a:r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Positive </a:t>
                      </a:r>
                      <a:r>
                        <a:rPr lang="es-ES" sz="1800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</a:t>
                      </a: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109337"/>
                  </a:ext>
                </a:extLst>
              </a:tr>
              <a:tr h="1048248"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Opinion</a:t>
                      </a:r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 </a:t>
                      </a:r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another</a:t>
                      </a:r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Tense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787346"/>
                  </a:ext>
                </a:extLst>
              </a:tr>
              <a:tr h="1291580"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Negative</a:t>
                      </a:r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</a:t>
                      </a:r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  <a:r>
                        <a:rPr lang="es-ES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people</a:t>
                      </a:r>
                      <a:endParaRPr lang="es-E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113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104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3D7ACC-D079-1D42-B99F-33C7D8D1D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Task 6: </a:t>
            </a:r>
            <a:r>
              <a:rPr lang="en-GB" b="1" i="1" dirty="0"/>
              <a:t>What, When, Where</a:t>
            </a:r>
            <a:r>
              <a:rPr lang="en-GB" dirty="0"/>
              <a:t>…</a:t>
            </a:r>
            <a:endParaRPr lang="es-E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097D400-BF30-674B-B911-0446B1C50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000" y="1440001"/>
            <a:ext cx="10972800" cy="3836538"/>
          </a:xfrm>
        </p:spPr>
        <p:txBody>
          <a:bodyPr>
            <a:normAutofit lnSpcReduction="1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Look at the questions below.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many question words can you answer in your response?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Answer in the target language.</a:t>
            </a:r>
          </a:p>
          <a:p>
            <a:pPr marL="5080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1. Tell me about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last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holiday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think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school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usually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do at the weekend?</a:t>
            </a: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are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plans for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birthday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9334CFC-C0DD-1E46-B7E4-BDA132D64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118"/>
              </p:ext>
            </p:extLst>
          </p:nvPr>
        </p:nvGraphicFramePr>
        <p:xfrm>
          <a:off x="8675790" y="3358270"/>
          <a:ext cx="301701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8505">
                  <a:extLst>
                    <a:ext uri="{9D8B030D-6E8A-4147-A177-3AD203B41FA5}">
                      <a16:colId xmlns:a16="http://schemas.microsoft.com/office/drawing/2014/main" val="1971064463"/>
                    </a:ext>
                  </a:extLst>
                </a:gridCol>
                <a:gridCol w="1508505">
                  <a:extLst>
                    <a:ext uri="{9D8B030D-6E8A-4147-A177-3AD203B41FA5}">
                      <a16:colId xmlns:a16="http://schemas.microsoft.com/office/drawing/2014/main" val="650559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b="1" dirty="0"/>
                        <a:t>What?</a:t>
                      </a:r>
                      <a:endParaRPr lang="fr-FR" sz="2000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/>
                        <a:t>Why?</a:t>
                      </a:r>
                      <a:endParaRPr lang="fr-FR" sz="2000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7254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/>
                        <a:t>When?</a:t>
                      </a:r>
                      <a:endParaRPr lang="fr-FR" sz="2000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/>
                        <a:t>How?</a:t>
                      </a:r>
                      <a:endParaRPr lang="fr-FR" sz="2000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7058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/>
                        <a:t>Where?</a:t>
                      </a:r>
                      <a:endParaRPr lang="fr-FR" sz="2000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/>
                        <a:t>Who (with)?</a:t>
                      </a:r>
                      <a:endParaRPr lang="fr-FR" sz="2000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580726"/>
                  </a:ext>
                </a:extLst>
              </a:tr>
            </a:tbl>
          </a:graphicData>
        </a:graphic>
      </p:graphicFrame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914FFF4-DEAC-4601-9027-E3E7D1F311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74695" y="7964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80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1144</TotalTime>
  <Words>1722</Words>
  <Application>Microsoft Office PowerPoint</Application>
  <PresentationFormat>Widescreen</PresentationFormat>
  <Paragraphs>346</Paragraphs>
  <Slides>16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The Conversation</vt:lpstr>
      <vt:lpstr>Objectives:</vt:lpstr>
      <vt:lpstr>Practice tasks:</vt:lpstr>
      <vt:lpstr>Task 1: Tenses – Present tense </vt:lpstr>
      <vt:lpstr>Task 2: Tenses – Past tense </vt:lpstr>
      <vt:lpstr>Task 3: Tenses – Future tense </vt:lpstr>
      <vt:lpstr>Task 4: Expressing opinion</vt:lpstr>
      <vt:lpstr>Task 5: Giving a range of details </vt:lpstr>
      <vt:lpstr>Task 6: What, When, Where…</vt:lpstr>
      <vt:lpstr>The conversation – general tips</vt:lpstr>
      <vt:lpstr>Developing ideas</vt:lpstr>
      <vt:lpstr>Task 7: Varied language </vt:lpstr>
      <vt:lpstr>Task 8: Challenge – Complexity</vt:lpstr>
      <vt:lpstr>Task 9: Questions in the present </vt:lpstr>
      <vt:lpstr>Task 10: Questions in the past </vt:lpstr>
      <vt:lpstr>Task 11: Questions in the future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conversation</dc:title>
  <dc:creator>Karine Harrington</dc:creator>
  <cp:lastModifiedBy>Janet Searle</cp:lastModifiedBy>
  <cp:revision>145</cp:revision>
  <dcterms:created xsi:type="dcterms:W3CDTF">2020-03-24T22:22:49Z</dcterms:created>
  <dcterms:modified xsi:type="dcterms:W3CDTF">2024-03-02T18:20:31Z</dcterms:modified>
</cp:coreProperties>
</file>